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6"/>
  </p:notesMasterIdLst>
  <p:sldIdLst>
    <p:sldId id="256" r:id="rId2"/>
    <p:sldId id="257" r:id="rId3"/>
    <p:sldId id="269" r:id="rId4"/>
    <p:sldId id="274" r:id="rId5"/>
    <p:sldId id="285" r:id="rId6"/>
    <p:sldId id="273" r:id="rId7"/>
    <p:sldId id="276" r:id="rId8"/>
    <p:sldId id="272" r:id="rId9"/>
    <p:sldId id="277" r:id="rId10"/>
    <p:sldId id="286" r:id="rId11"/>
    <p:sldId id="261" r:id="rId12"/>
    <p:sldId id="279" r:id="rId13"/>
    <p:sldId id="262" r:id="rId14"/>
    <p:sldId id="263" r:id="rId15"/>
    <p:sldId id="264" r:id="rId16"/>
    <p:sldId id="265" r:id="rId17"/>
    <p:sldId id="266" r:id="rId18"/>
    <p:sldId id="282" r:id="rId19"/>
    <p:sldId id="280" r:id="rId20"/>
    <p:sldId id="281" r:id="rId21"/>
    <p:sldId id="258" r:id="rId22"/>
    <p:sldId id="283" r:id="rId23"/>
    <p:sldId id="259" r:id="rId24"/>
    <p:sldId id="284" r:id="rId25"/>
  </p:sldIdLst>
  <p:sldSz cx="9144000" cy="5143500" type="screen16x9"/>
  <p:notesSz cx="6858000" cy="9144000"/>
  <p:embeddedFontLst>
    <p:embeddedFont>
      <p:font typeface="Montserrat" panose="00000500000000000000" pitchFamily="2" charset="0"/>
      <p:regular r:id="rId27"/>
      <p:bold r:id="rId28"/>
      <p:italic r:id="rId29"/>
      <p:boldItalic r:id="rId30"/>
    </p:embeddedFont>
    <p:embeddedFont>
      <p:font typeface="Oswald" panose="00000500000000000000" pitchFamily="2" charset="0"/>
      <p:regular r:id="rId31"/>
      <p:bold r:id="rId32"/>
    </p:embeddedFont>
    <p:embeddedFont>
      <p:font typeface="Playfair Display" panose="000005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9" autoAdjust="0"/>
    <p:restoredTop sz="88538" autoAdjust="0"/>
  </p:normalViewPr>
  <p:slideViewPr>
    <p:cSldViewPr snapToGrid="0">
      <p:cViewPr varScale="1">
        <p:scale>
          <a:sx n="134" d="100"/>
          <a:sy n="134" d="100"/>
        </p:scale>
        <p:origin x="552" y="11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font" Target="fonts/font10.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font" Target="fonts/font9.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space P... Charleroi" userId="e9081e454aa5ce8a" providerId="LiveId" clId="{12988E42-F198-4AF7-BE43-3A4C0554C5D3}"/>
    <pc:docChg chg="undo redo custSel addSld delSld modSld">
      <pc:chgData name="Espace P... Charleroi" userId="e9081e454aa5ce8a" providerId="LiveId" clId="{12988E42-F198-4AF7-BE43-3A4C0554C5D3}" dt="2024-06-19T08:58:27.765" v="3033" actId="6549"/>
      <pc:docMkLst>
        <pc:docMk/>
      </pc:docMkLst>
      <pc:sldChg chg="modSp mod">
        <pc:chgData name="Espace P... Charleroi" userId="e9081e454aa5ce8a" providerId="LiveId" clId="{12988E42-F198-4AF7-BE43-3A4C0554C5D3}" dt="2024-06-13T09:23:42.203" v="1064" actId="20577"/>
        <pc:sldMkLst>
          <pc:docMk/>
          <pc:sldMk cId="3319644886" sldId="258"/>
        </pc:sldMkLst>
        <pc:graphicFrameChg chg="modGraphic">
          <ac:chgData name="Espace P... Charleroi" userId="e9081e454aa5ce8a" providerId="LiveId" clId="{12988E42-F198-4AF7-BE43-3A4C0554C5D3}" dt="2024-06-13T09:23:42.203" v="1064" actId="20577"/>
          <ac:graphicFrameMkLst>
            <pc:docMk/>
            <pc:sldMk cId="3319644886" sldId="258"/>
            <ac:graphicFrameMk id="5" creationId="{00000000-0000-0000-0000-000000000000}"/>
          </ac:graphicFrameMkLst>
        </pc:graphicFrameChg>
      </pc:sldChg>
      <pc:sldChg chg="modSp mod">
        <pc:chgData name="Espace P... Charleroi" userId="e9081e454aa5ce8a" providerId="LiveId" clId="{12988E42-F198-4AF7-BE43-3A4C0554C5D3}" dt="2024-06-19T08:58:27.765" v="3033" actId="6549"/>
        <pc:sldMkLst>
          <pc:docMk/>
          <pc:sldMk cId="700471539" sldId="259"/>
        </pc:sldMkLst>
        <pc:spChg chg="mod">
          <ac:chgData name="Espace P... Charleroi" userId="e9081e454aa5ce8a" providerId="LiveId" clId="{12988E42-F198-4AF7-BE43-3A4C0554C5D3}" dt="2024-06-13T08:57:41.139" v="1" actId="20577"/>
          <ac:spMkLst>
            <pc:docMk/>
            <pc:sldMk cId="700471539" sldId="259"/>
            <ac:spMk id="2" creationId="{00000000-0000-0000-0000-000000000000}"/>
          </ac:spMkLst>
        </pc:spChg>
        <pc:spChg chg="mod">
          <ac:chgData name="Espace P... Charleroi" userId="e9081e454aa5ce8a" providerId="LiveId" clId="{12988E42-F198-4AF7-BE43-3A4C0554C5D3}" dt="2024-06-19T08:58:27.765" v="3033" actId="6549"/>
          <ac:spMkLst>
            <pc:docMk/>
            <pc:sldMk cId="700471539" sldId="259"/>
            <ac:spMk id="3" creationId="{00000000-0000-0000-0000-000000000000}"/>
          </ac:spMkLst>
        </pc:spChg>
      </pc:sldChg>
      <pc:sldChg chg="modSp mod">
        <pc:chgData name="Espace P... Charleroi" userId="e9081e454aa5ce8a" providerId="LiveId" clId="{12988E42-F198-4AF7-BE43-3A4C0554C5D3}" dt="2024-06-13T09:18:01.141" v="991" actId="6549"/>
        <pc:sldMkLst>
          <pc:docMk/>
          <pc:sldMk cId="3076472568" sldId="261"/>
        </pc:sldMkLst>
        <pc:spChg chg="mod">
          <ac:chgData name="Espace P... Charleroi" userId="e9081e454aa5ce8a" providerId="LiveId" clId="{12988E42-F198-4AF7-BE43-3A4C0554C5D3}" dt="2024-06-13T09:18:01.141" v="991" actId="6549"/>
          <ac:spMkLst>
            <pc:docMk/>
            <pc:sldMk cId="3076472568" sldId="261"/>
            <ac:spMk id="2" creationId="{00000000-0000-0000-0000-000000000000}"/>
          </ac:spMkLst>
        </pc:spChg>
        <pc:spChg chg="mod">
          <ac:chgData name="Espace P... Charleroi" userId="e9081e454aa5ce8a" providerId="LiveId" clId="{12988E42-F198-4AF7-BE43-3A4C0554C5D3}" dt="2024-06-13T09:03:57.961" v="798" actId="27636"/>
          <ac:spMkLst>
            <pc:docMk/>
            <pc:sldMk cId="3076472568" sldId="261"/>
            <ac:spMk id="3" creationId="{00000000-0000-0000-0000-000000000000}"/>
          </ac:spMkLst>
        </pc:spChg>
      </pc:sldChg>
      <pc:sldChg chg="modSp mod">
        <pc:chgData name="Espace P... Charleroi" userId="e9081e454aa5ce8a" providerId="LiveId" clId="{12988E42-F198-4AF7-BE43-3A4C0554C5D3}" dt="2024-06-14T08:48:44.271" v="1771" actId="207"/>
        <pc:sldMkLst>
          <pc:docMk/>
          <pc:sldMk cId="2452815908" sldId="262"/>
        </pc:sldMkLst>
        <pc:spChg chg="mod">
          <ac:chgData name="Espace P... Charleroi" userId="e9081e454aa5ce8a" providerId="LiveId" clId="{12988E42-F198-4AF7-BE43-3A4C0554C5D3}" dt="2024-06-14T08:48:44.271" v="1771" actId="207"/>
          <ac:spMkLst>
            <pc:docMk/>
            <pc:sldMk cId="2452815908" sldId="262"/>
            <ac:spMk id="3" creationId="{00000000-0000-0000-0000-000000000000}"/>
          </ac:spMkLst>
        </pc:spChg>
      </pc:sldChg>
      <pc:sldChg chg="modSp mod">
        <pc:chgData name="Espace P... Charleroi" userId="e9081e454aa5ce8a" providerId="LiveId" clId="{12988E42-F198-4AF7-BE43-3A4C0554C5D3}" dt="2024-06-19T08:56:09.164" v="3030" actId="6549"/>
        <pc:sldMkLst>
          <pc:docMk/>
          <pc:sldMk cId="662289975" sldId="263"/>
        </pc:sldMkLst>
        <pc:graphicFrameChg chg="mod modGraphic">
          <ac:chgData name="Espace P... Charleroi" userId="e9081e454aa5ce8a" providerId="LiveId" clId="{12988E42-F198-4AF7-BE43-3A4C0554C5D3}" dt="2024-06-19T08:56:09.164" v="3030" actId="6549"/>
          <ac:graphicFrameMkLst>
            <pc:docMk/>
            <pc:sldMk cId="662289975" sldId="263"/>
            <ac:graphicFrameMk id="5" creationId="{00000000-0000-0000-0000-000000000000}"/>
          </ac:graphicFrameMkLst>
        </pc:graphicFrameChg>
      </pc:sldChg>
      <pc:sldChg chg="modSp mod">
        <pc:chgData name="Espace P... Charleroi" userId="e9081e454aa5ce8a" providerId="LiveId" clId="{12988E42-F198-4AF7-BE43-3A4C0554C5D3}" dt="2024-06-14T08:59:52.404" v="1979" actId="207"/>
        <pc:sldMkLst>
          <pc:docMk/>
          <pc:sldMk cId="3379565242" sldId="264"/>
        </pc:sldMkLst>
        <pc:spChg chg="mod">
          <ac:chgData name="Espace P... Charleroi" userId="e9081e454aa5ce8a" providerId="LiveId" clId="{12988E42-F198-4AF7-BE43-3A4C0554C5D3}" dt="2024-06-13T09:20:32.894" v="1025" actId="20577"/>
          <ac:spMkLst>
            <pc:docMk/>
            <pc:sldMk cId="3379565242" sldId="264"/>
            <ac:spMk id="2" creationId="{00000000-0000-0000-0000-000000000000}"/>
          </ac:spMkLst>
        </pc:spChg>
        <pc:spChg chg="mod">
          <ac:chgData name="Espace P... Charleroi" userId="e9081e454aa5ce8a" providerId="LiveId" clId="{12988E42-F198-4AF7-BE43-3A4C0554C5D3}" dt="2024-06-14T08:59:52.404" v="1979" actId="207"/>
          <ac:spMkLst>
            <pc:docMk/>
            <pc:sldMk cId="3379565242" sldId="264"/>
            <ac:spMk id="3" creationId="{00000000-0000-0000-0000-000000000000}"/>
          </ac:spMkLst>
        </pc:spChg>
      </pc:sldChg>
      <pc:sldChg chg="modSp mod">
        <pc:chgData name="Espace P... Charleroi" userId="e9081e454aa5ce8a" providerId="LiveId" clId="{12988E42-F198-4AF7-BE43-3A4C0554C5D3}" dt="2024-06-19T08:47:03.586" v="2920" actId="14100"/>
        <pc:sldMkLst>
          <pc:docMk/>
          <pc:sldMk cId="3851600349" sldId="265"/>
        </pc:sldMkLst>
        <pc:spChg chg="mod">
          <ac:chgData name="Espace P... Charleroi" userId="e9081e454aa5ce8a" providerId="LiveId" clId="{12988E42-F198-4AF7-BE43-3A4C0554C5D3}" dt="2024-06-19T08:47:03.586" v="2920" actId="14100"/>
          <ac:spMkLst>
            <pc:docMk/>
            <pc:sldMk cId="3851600349" sldId="265"/>
            <ac:spMk id="3" creationId="{00000000-0000-0000-0000-000000000000}"/>
          </ac:spMkLst>
        </pc:spChg>
      </pc:sldChg>
      <pc:sldChg chg="addSp modSp mod">
        <pc:chgData name="Espace P... Charleroi" userId="e9081e454aa5ce8a" providerId="LiveId" clId="{12988E42-F198-4AF7-BE43-3A4C0554C5D3}" dt="2024-06-14T08:53:30.960" v="1885" actId="1076"/>
        <pc:sldMkLst>
          <pc:docMk/>
          <pc:sldMk cId="780015455" sldId="266"/>
        </pc:sldMkLst>
        <pc:spChg chg="mod">
          <ac:chgData name="Espace P... Charleroi" userId="e9081e454aa5ce8a" providerId="LiveId" clId="{12988E42-F198-4AF7-BE43-3A4C0554C5D3}" dt="2024-06-14T08:53:24.240" v="1884" actId="14100"/>
          <ac:spMkLst>
            <pc:docMk/>
            <pc:sldMk cId="780015455" sldId="266"/>
            <ac:spMk id="3" creationId="{00000000-0000-0000-0000-000000000000}"/>
          </ac:spMkLst>
        </pc:spChg>
        <pc:picChg chg="add mod">
          <ac:chgData name="Espace P... Charleroi" userId="e9081e454aa5ce8a" providerId="LiveId" clId="{12988E42-F198-4AF7-BE43-3A4C0554C5D3}" dt="2024-06-14T08:53:30.960" v="1885" actId="1076"/>
          <ac:picMkLst>
            <pc:docMk/>
            <pc:sldMk cId="780015455" sldId="266"/>
            <ac:picMk id="5" creationId="{CC557902-2CF9-13CF-BF47-226E6C6DBCE4}"/>
          </ac:picMkLst>
        </pc:picChg>
      </pc:sldChg>
      <pc:sldChg chg="modSp mod">
        <pc:chgData name="Espace P... Charleroi" userId="e9081e454aa5ce8a" providerId="LiveId" clId="{12988E42-F198-4AF7-BE43-3A4C0554C5D3}" dt="2024-06-13T09:16:17.105" v="989" actId="20577"/>
        <pc:sldMkLst>
          <pc:docMk/>
          <pc:sldMk cId="3951302027" sldId="269"/>
        </pc:sldMkLst>
        <pc:spChg chg="mod">
          <ac:chgData name="Espace P... Charleroi" userId="e9081e454aa5ce8a" providerId="LiveId" clId="{12988E42-F198-4AF7-BE43-3A4C0554C5D3}" dt="2024-06-13T09:16:17.105" v="989" actId="20577"/>
          <ac:spMkLst>
            <pc:docMk/>
            <pc:sldMk cId="3951302027" sldId="269"/>
            <ac:spMk id="2" creationId="{00000000-0000-0000-0000-000000000000}"/>
          </ac:spMkLst>
        </pc:spChg>
      </pc:sldChg>
      <pc:sldChg chg="modSp mod">
        <pc:chgData name="Espace P... Charleroi" userId="e9081e454aa5ce8a" providerId="LiveId" clId="{12988E42-F198-4AF7-BE43-3A4C0554C5D3}" dt="2024-06-13T09:06:57.482" v="815" actId="20577"/>
        <pc:sldMkLst>
          <pc:docMk/>
          <pc:sldMk cId="2767478941" sldId="272"/>
        </pc:sldMkLst>
        <pc:spChg chg="mod">
          <ac:chgData name="Espace P... Charleroi" userId="e9081e454aa5ce8a" providerId="LiveId" clId="{12988E42-F198-4AF7-BE43-3A4C0554C5D3}" dt="2024-06-13T09:06:57.482" v="815" actId="20577"/>
          <ac:spMkLst>
            <pc:docMk/>
            <pc:sldMk cId="2767478941" sldId="272"/>
            <ac:spMk id="2" creationId="{00000000-0000-0000-0000-000000000000}"/>
          </ac:spMkLst>
        </pc:spChg>
      </pc:sldChg>
      <pc:sldChg chg="modSp mod">
        <pc:chgData name="Espace P... Charleroi" userId="e9081e454aa5ce8a" providerId="LiveId" clId="{12988E42-F198-4AF7-BE43-3A4C0554C5D3}" dt="2024-06-13T09:06:14.570" v="807" actId="255"/>
        <pc:sldMkLst>
          <pc:docMk/>
          <pc:sldMk cId="2800321137" sldId="273"/>
        </pc:sldMkLst>
        <pc:spChg chg="mod">
          <ac:chgData name="Espace P... Charleroi" userId="e9081e454aa5ce8a" providerId="LiveId" clId="{12988E42-F198-4AF7-BE43-3A4C0554C5D3}" dt="2024-06-13T09:06:14.570" v="807" actId="255"/>
          <ac:spMkLst>
            <pc:docMk/>
            <pc:sldMk cId="2800321137" sldId="273"/>
            <ac:spMk id="2" creationId="{00000000-0000-0000-0000-000000000000}"/>
          </ac:spMkLst>
        </pc:spChg>
        <pc:graphicFrameChg chg="modGraphic">
          <ac:chgData name="Espace P... Charleroi" userId="e9081e454aa5ce8a" providerId="LiveId" clId="{12988E42-F198-4AF7-BE43-3A4C0554C5D3}" dt="2024-06-13T09:06:04.273" v="806" actId="14734"/>
          <ac:graphicFrameMkLst>
            <pc:docMk/>
            <pc:sldMk cId="2800321137" sldId="273"/>
            <ac:graphicFrameMk id="5" creationId="{00000000-0000-0000-0000-000000000000}"/>
          </ac:graphicFrameMkLst>
        </pc:graphicFrameChg>
      </pc:sldChg>
      <pc:sldChg chg="modSp mod">
        <pc:chgData name="Espace P... Charleroi" userId="e9081e454aa5ce8a" providerId="LiveId" clId="{12988E42-F198-4AF7-BE43-3A4C0554C5D3}" dt="2024-06-14T08:55:44.434" v="1887" actId="6549"/>
        <pc:sldMkLst>
          <pc:docMk/>
          <pc:sldMk cId="2747727557" sldId="274"/>
        </pc:sldMkLst>
        <pc:spChg chg="mod">
          <ac:chgData name="Espace P... Charleroi" userId="e9081e454aa5ce8a" providerId="LiveId" clId="{12988E42-F198-4AF7-BE43-3A4C0554C5D3}" dt="2024-06-14T08:55:44.434" v="1887" actId="6549"/>
          <ac:spMkLst>
            <pc:docMk/>
            <pc:sldMk cId="2747727557" sldId="274"/>
            <ac:spMk id="2" creationId="{00000000-0000-0000-0000-000000000000}"/>
          </ac:spMkLst>
        </pc:spChg>
      </pc:sldChg>
      <pc:sldChg chg="modSp mod">
        <pc:chgData name="Espace P... Charleroi" userId="e9081e454aa5ce8a" providerId="LiveId" clId="{12988E42-F198-4AF7-BE43-3A4C0554C5D3}" dt="2024-06-13T09:16:08.078" v="988" actId="20577"/>
        <pc:sldMkLst>
          <pc:docMk/>
          <pc:sldMk cId="2959124887" sldId="276"/>
        </pc:sldMkLst>
        <pc:spChg chg="mod">
          <ac:chgData name="Espace P... Charleroi" userId="e9081e454aa5ce8a" providerId="LiveId" clId="{12988E42-F198-4AF7-BE43-3A4C0554C5D3}" dt="2024-06-13T09:16:08.078" v="988" actId="20577"/>
          <ac:spMkLst>
            <pc:docMk/>
            <pc:sldMk cId="2959124887" sldId="276"/>
            <ac:spMk id="2" creationId="{00000000-0000-0000-0000-000000000000}"/>
          </ac:spMkLst>
        </pc:spChg>
      </pc:sldChg>
      <pc:sldChg chg="addSp modSp mod">
        <pc:chgData name="Espace P... Charleroi" userId="e9081e454aa5ce8a" providerId="LiveId" clId="{12988E42-F198-4AF7-BE43-3A4C0554C5D3}" dt="2024-06-19T08:51:37.410" v="2986" actId="255"/>
        <pc:sldMkLst>
          <pc:docMk/>
          <pc:sldMk cId="849663865" sldId="281"/>
        </pc:sldMkLst>
        <pc:spChg chg="mod">
          <ac:chgData name="Espace P... Charleroi" userId="e9081e454aa5ce8a" providerId="LiveId" clId="{12988E42-F198-4AF7-BE43-3A4C0554C5D3}" dt="2024-06-19T08:48:26.046" v="2921" actId="20577"/>
          <ac:spMkLst>
            <pc:docMk/>
            <pc:sldMk cId="849663865" sldId="281"/>
            <ac:spMk id="2" creationId="{00000000-0000-0000-0000-000000000000}"/>
          </ac:spMkLst>
        </pc:spChg>
        <pc:spChg chg="mod">
          <ac:chgData name="Espace P... Charleroi" userId="e9081e454aa5ce8a" providerId="LiveId" clId="{12988E42-F198-4AF7-BE43-3A4C0554C5D3}" dt="2024-06-19T08:51:03.011" v="2983" actId="1076"/>
          <ac:spMkLst>
            <pc:docMk/>
            <pc:sldMk cId="849663865" sldId="281"/>
            <ac:spMk id="3" creationId="{00000000-0000-0000-0000-000000000000}"/>
          </ac:spMkLst>
        </pc:spChg>
        <pc:spChg chg="mod">
          <ac:chgData name="Espace P... Charleroi" userId="e9081e454aa5ce8a" providerId="LiveId" clId="{12988E42-F198-4AF7-BE43-3A4C0554C5D3}" dt="2024-06-19T08:51:37.410" v="2986" actId="255"/>
          <ac:spMkLst>
            <pc:docMk/>
            <pc:sldMk cId="849663865" sldId="281"/>
            <ac:spMk id="4" creationId="{00000000-0000-0000-0000-000000000000}"/>
          </ac:spMkLst>
        </pc:spChg>
        <pc:picChg chg="add mod">
          <ac:chgData name="Espace P... Charleroi" userId="e9081e454aa5ce8a" providerId="LiveId" clId="{12988E42-F198-4AF7-BE43-3A4C0554C5D3}" dt="2024-06-19T08:51:24.852" v="2985" actId="14100"/>
          <ac:picMkLst>
            <pc:docMk/>
            <pc:sldMk cId="849663865" sldId="281"/>
            <ac:picMk id="6" creationId="{ECCF71FA-43E5-ECC8-7148-DB4A5398421D}"/>
          </ac:picMkLst>
        </pc:picChg>
      </pc:sldChg>
      <pc:sldChg chg="modSp mod">
        <pc:chgData name="Espace P... Charleroi" userId="e9081e454aa5ce8a" providerId="LiveId" clId="{12988E42-F198-4AF7-BE43-3A4C0554C5D3}" dt="2024-06-19T08:57:19.686" v="3031" actId="207"/>
        <pc:sldMkLst>
          <pc:docMk/>
          <pc:sldMk cId="3308954448" sldId="282"/>
        </pc:sldMkLst>
        <pc:spChg chg="mod">
          <ac:chgData name="Espace P... Charleroi" userId="e9081e454aa5ce8a" providerId="LiveId" clId="{12988E42-F198-4AF7-BE43-3A4C0554C5D3}" dt="2024-06-13T09:09:45.808" v="827" actId="27636"/>
          <ac:spMkLst>
            <pc:docMk/>
            <pc:sldMk cId="3308954448" sldId="282"/>
            <ac:spMk id="2" creationId="{00000000-0000-0000-0000-000000000000}"/>
          </ac:spMkLst>
        </pc:spChg>
        <pc:spChg chg="mod">
          <ac:chgData name="Espace P... Charleroi" userId="e9081e454aa5ce8a" providerId="LiveId" clId="{12988E42-F198-4AF7-BE43-3A4C0554C5D3}" dt="2024-06-19T08:57:19.686" v="3031" actId="207"/>
          <ac:spMkLst>
            <pc:docMk/>
            <pc:sldMk cId="3308954448" sldId="282"/>
            <ac:spMk id="3" creationId="{00000000-0000-0000-0000-000000000000}"/>
          </ac:spMkLst>
        </pc:spChg>
      </pc:sldChg>
      <pc:sldChg chg="new del">
        <pc:chgData name="Espace P... Charleroi" userId="e9081e454aa5ce8a" providerId="LiveId" clId="{12988E42-F198-4AF7-BE43-3A4C0554C5D3}" dt="2024-06-13T09:00:11.678" v="37" actId="680"/>
        <pc:sldMkLst>
          <pc:docMk/>
          <pc:sldMk cId="2423904976" sldId="283"/>
        </pc:sldMkLst>
      </pc:sldChg>
      <pc:sldChg chg="addSp modSp new mod">
        <pc:chgData name="Espace P... Charleroi" userId="e9081e454aa5ce8a" providerId="LiveId" clId="{12988E42-F198-4AF7-BE43-3A4C0554C5D3}" dt="2024-06-19T08:54:12.950" v="3008" actId="14100"/>
        <pc:sldMkLst>
          <pc:docMk/>
          <pc:sldMk cId="2743632762" sldId="283"/>
        </pc:sldMkLst>
        <pc:spChg chg="mod">
          <ac:chgData name="Espace P... Charleroi" userId="e9081e454aa5ce8a" providerId="LiveId" clId="{12988E42-F198-4AF7-BE43-3A4C0554C5D3}" dt="2024-06-19T08:53:49.890" v="3004" actId="6549"/>
          <ac:spMkLst>
            <pc:docMk/>
            <pc:sldMk cId="2743632762" sldId="283"/>
            <ac:spMk id="2" creationId="{4AC7F9DB-0E50-ADD3-9D9E-E871BDBD66AA}"/>
          </ac:spMkLst>
        </pc:spChg>
        <pc:picChg chg="add mod">
          <ac:chgData name="Espace P... Charleroi" userId="e9081e454aa5ce8a" providerId="LiveId" clId="{12988E42-F198-4AF7-BE43-3A4C0554C5D3}" dt="2024-06-19T08:54:12.950" v="3008" actId="14100"/>
          <ac:picMkLst>
            <pc:docMk/>
            <pc:sldMk cId="2743632762" sldId="283"/>
            <ac:picMk id="4" creationId="{6A9C473B-DCE7-9CD1-DA36-B1774F07950C}"/>
          </ac:picMkLst>
        </pc:picChg>
      </pc:sldChg>
      <pc:sldChg chg="addSp modSp new mod">
        <pc:chgData name="Espace P... Charleroi" userId="e9081e454aa5ce8a" providerId="LiveId" clId="{12988E42-F198-4AF7-BE43-3A4C0554C5D3}" dt="2024-06-14T08:51:51.444" v="1879" actId="20577"/>
        <pc:sldMkLst>
          <pc:docMk/>
          <pc:sldMk cId="4282044567" sldId="284"/>
        </pc:sldMkLst>
        <pc:spChg chg="mod">
          <ac:chgData name="Espace P... Charleroi" userId="e9081e454aa5ce8a" providerId="LiveId" clId="{12988E42-F198-4AF7-BE43-3A4C0554C5D3}" dt="2024-06-14T08:51:51.444" v="1879" actId="20577"/>
          <ac:spMkLst>
            <pc:docMk/>
            <pc:sldMk cId="4282044567" sldId="284"/>
            <ac:spMk id="2" creationId="{5D2630FB-7B20-F527-F59B-F8C425B24EE4}"/>
          </ac:spMkLst>
        </pc:spChg>
        <pc:spChg chg="mod">
          <ac:chgData name="Espace P... Charleroi" userId="e9081e454aa5ce8a" providerId="LiveId" clId="{12988E42-F198-4AF7-BE43-3A4C0554C5D3}" dt="2024-06-13T09:28:52.860" v="1163" actId="14100"/>
          <ac:spMkLst>
            <pc:docMk/>
            <pc:sldMk cId="4282044567" sldId="284"/>
            <ac:spMk id="3" creationId="{CB3B7B5B-C259-5383-8897-124F1F8698B1}"/>
          </ac:spMkLst>
        </pc:spChg>
        <pc:picChg chg="add mod">
          <ac:chgData name="Espace P... Charleroi" userId="e9081e454aa5ce8a" providerId="LiveId" clId="{12988E42-F198-4AF7-BE43-3A4C0554C5D3}" dt="2024-06-13T09:29:08.073" v="1164" actId="1076"/>
          <ac:picMkLst>
            <pc:docMk/>
            <pc:sldMk cId="4282044567" sldId="284"/>
            <ac:picMk id="1026" creationId="{9E0457A4-0E85-F16B-63DA-2C8E18937E03}"/>
          </ac:picMkLst>
        </pc:picChg>
      </pc:sldChg>
      <pc:sldChg chg="modSp new mod">
        <pc:chgData name="Espace P... Charleroi" userId="e9081e454aa5ce8a" providerId="LiveId" clId="{12988E42-F198-4AF7-BE43-3A4C0554C5D3}" dt="2024-06-14T08:56:24.221" v="1926" actId="5793"/>
        <pc:sldMkLst>
          <pc:docMk/>
          <pc:sldMk cId="4180404795" sldId="285"/>
        </pc:sldMkLst>
        <pc:spChg chg="mod">
          <ac:chgData name="Espace P... Charleroi" userId="e9081e454aa5ce8a" providerId="LiveId" clId="{12988E42-F198-4AF7-BE43-3A4C0554C5D3}" dt="2024-06-14T08:56:18.457" v="1925" actId="20577"/>
          <ac:spMkLst>
            <pc:docMk/>
            <pc:sldMk cId="4180404795" sldId="285"/>
            <ac:spMk id="2" creationId="{E4C27824-326F-1C35-BBFB-BEF5F8B2F920}"/>
          </ac:spMkLst>
        </pc:spChg>
        <pc:spChg chg="mod">
          <ac:chgData name="Espace P... Charleroi" userId="e9081e454aa5ce8a" providerId="LiveId" clId="{12988E42-F198-4AF7-BE43-3A4C0554C5D3}" dt="2024-06-14T08:56:24.221" v="1926" actId="5793"/>
          <ac:spMkLst>
            <pc:docMk/>
            <pc:sldMk cId="4180404795" sldId="285"/>
            <ac:spMk id="3" creationId="{E3F756FD-7CF9-4B36-F03C-DA3EF715B290}"/>
          </ac:spMkLst>
        </pc:spChg>
      </pc:sldChg>
      <pc:sldChg chg="new del">
        <pc:chgData name="Espace P... Charleroi" userId="e9081e454aa5ce8a" providerId="LiveId" clId="{12988E42-F198-4AF7-BE43-3A4C0554C5D3}" dt="2024-06-14T10:28:56.389" v="2005" actId="680"/>
        <pc:sldMkLst>
          <pc:docMk/>
          <pc:sldMk cId="643478238" sldId="286"/>
        </pc:sldMkLst>
      </pc:sldChg>
      <pc:sldChg chg="addSp modSp new del mod">
        <pc:chgData name="Espace P... Charleroi" userId="e9081e454aa5ce8a" providerId="LiveId" clId="{12988E42-F198-4AF7-BE43-3A4C0554C5D3}" dt="2024-06-14T10:28:44.797" v="2003" actId="2696"/>
        <pc:sldMkLst>
          <pc:docMk/>
          <pc:sldMk cId="1036078383" sldId="286"/>
        </pc:sldMkLst>
        <pc:spChg chg="mod">
          <ac:chgData name="Espace P... Charleroi" userId="e9081e454aa5ce8a" providerId="LiveId" clId="{12988E42-F198-4AF7-BE43-3A4C0554C5D3}" dt="2024-06-14T10:27:33.112" v="1994" actId="27636"/>
          <ac:spMkLst>
            <pc:docMk/>
            <pc:sldMk cId="1036078383" sldId="286"/>
            <ac:spMk id="2" creationId="{076DC61A-0D1E-A2AB-C778-E9E8A11E0FF7}"/>
          </ac:spMkLst>
        </pc:spChg>
        <pc:spChg chg="mod">
          <ac:chgData name="Espace P... Charleroi" userId="e9081e454aa5ce8a" providerId="LiveId" clId="{12988E42-F198-4AF7-BE43-3A4C0554C5D3}" dt="2024-06-14T09:52:46.370" v="1981" actId="5793"/>
          <ac:spMkLst>
            <pc:docMk/>
            <pc:sldMk cId="1036078383" sldId="286"/>
            <ac:spMk id="3" creationId="{D6F7B644-265F-E6D7-8746-0642F7D0E6D1}"/>
          </ac:spMkLst>
        </pc:spChg>
        <pc:graphicFrameChg chg="add mod">
          <ac:chgData name="Espace P... Charleroi" userId="e9081e454aa5ce8a" providerId="LiveId" clId="{12988E42-F198-4AF7-BE43-3A4C0554C5D3}" dt="2024-06-14T10:27:33.097" v="1993"/>
          <ac:graphicFrameMkLst>
            <pc:docMk/>
            <pc:sldMk cId="1036078383" sldId="286"/>
            <ac:graphicFrameMk id="4" creationId="{B177C5DA-D91C-C824-57A5-E447E0E743A5}"/>
          </ac:graphicFrameMkLst>
        </pc:graphicFrameChg>
        <pc:graphicFrameChg chg="add mod">
          <ac:chgData name="Espace P... Charleroi" userId="e9081e454aa5ce8a" providerId="LiveId" clId="{12988E42-F198-4AF7-BE43-3A4C0554C5D3}" dt="2024-06-14T10:27:55.595" v="1997"/>
          <ac:graphicFrameMkLst>
            <pc:docMk/>
            <pc:sldMk cId="1036078383" sldId="286"/>
            <ac:graphicFrameMk id="5" creationId="{B177C5DA-D91C-C824-57A5-E447E0E743A5}"/>
          </ac:graphicFrameMkLst>
        </pc:graphicFrameChg>
        <pc:graphicFrameChg chg="add mod">
          <ac:chgData name="Espace P... Charleroi" userId="e9081e454aa5ce8a" providerId="LiveId" clId="{12988E42-F198-4AF7-BE43-3A4C0554C5D3}" dt="2024-06-14T10:28:15.725" v="2002" actId="14100"/>
          <ac:graphicFrameMkLst>
            <pc:docMk/>
            <pc:sldMk cId="1036078383" sldId="286"/>
            <ac:graphicFrameMk id="6" creationId="{B177C5DA-D91C-C824-57A5-E447E0E743A5}"/>
          </ac:graphicFrameMkLst>
        </pc:graphicFrameChg>
      </pc:sldChg>
      <pc:sldChg chg="new del">
        <pc:chgData name="Espace P... Charleroi" userId="e9081e454aa5ce8a" providerId="LiveId" clId="{12988E42-F198-4AF7-BE43-3A4C0554C5D3}" dt="2024-06-14T10:29:14.299" v="2007" actId="680"/>
        <pc:sldMkLst>
          <pc:docMk/>
          <pc:sldMk cId="1765067400" sldId="286"/>
        </pc:sldMkLst>
      </pc:sldChg>
      <pc:sldChg chg="addSp modSp new mod">
        <pc:chgData name="Espace P... Charleroi" userId="e9081e454aa5ce8a" providerId="LiveId" clId="{12988E42-F198-4AF7-BE43-3A4C0554C5D3}" dt="2024-06-14T10:51:01.523" v="2815" actId="20577"/>
        <pc:sldMkLst>
          <pc:docMk/>
          <pc:sldMk cId="4281688164" sldId="286"/>
        </pc:sldMkLst>
        <pc:spChg chg="mod">
          <ac:chgData name="Espace P... Charleroi" userId="e9081e454aa5ce8a" providerId="LiveId" clId="{12988E42-F198-4AF7-BE43-3A4C0554C5D3}" dt="2024-06-14T10:51:01.523" v="2815" actId="20577"/>
          <ac:spMkLst>
            <pc:docMk/>
            <pc:sldMk cId="4281688164" sldId="286"/>
            <ac:spMk id="2" creationId="{C9C7CD97-9E61-F7C4-C393-4CDEDC060D49}"/>
          </ac:spMkLst>
        </pc:spChg>
        <pc:spChg chg="mod">
          <ac:chgData name="Espace P... Charleroi" userId="e9081e454aa5ce8a" providerId="LiveId" clId="{12988E42-F198-4AF7-BE43-3A4C0554C5D3}" dt="2024-06-14T10:29:44.962" v="2009" actId="5793"/>
          <ac:spMkLst>
            <pc:docMk/>
            <pc:sldMk cId="4281688164" sldId="286"/>
            <ac:spMk id="3" creationId="{8AB76410-8F8A-5C64-EC7A-8A01B6B82B4C}"/>
          </ac:spMkLst>
        </pc:spChg>
        <pc:spChg chg="mod">
          <ac:chgData name="Espace P... Charleroi" userId="e9081e454aa5ce8a" providerId="LiveId" clId="{12988E42-F198-4AF7-BE43-3A4C0554C5D3}" dt="2024-06-14T10:50:33.225" v="2809" actId="20577"/>
          <ac:spMkLst>
            <pc:docMk/>
            <pc:sldMk cId="4281688164" sldId="286"/>
            <ac:spMk id="4" creationId="{FFF00AF6-F138-D730-E11A-89C095121EF3}"/>
          </ac:spMkLst>
        </pc:spChg>
        <pc:graphicFrameChg chg="add mod">
          <ac:chgData name="Espace P... Charleroi" userId="e9081e454aa5ce8a" providerId="LiveId" clId="{12988E42-F198-4AF7-BE43-3A4C0554C5D3}" dt="2024-06-14T10:30:02.450" v="2015" actId="14100"/>
          <ac:graphicFrameMkLst>
            <pc:docMk/>
            <pc:sldMk cId="4281688164" sldId="286"/>
            <ac:graphicFrameMk id="5" creationId="{B177C5DA-D91C-C824-57A5-E447E0E743A5}"/>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EEA-48D0-8CFA-83EF9616E903}"/>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EEA-48D0-8CFA-83EF9616E903}"/>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EEA-48D0-8CFA-83EF9616E903}"/>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EEA-48D0-8CFA-83EF9616E903}"/>
              </c:ext>
            </c:extLst>
          </c:dPt>
          <c:dPt>
            <c:idx val="4"/>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EEA-48D0-8CFA-83EF9616E903}"/>
              </c:ext>
            </c:extLst>
          </c:dPt>
          <c:dPt>
            <c:idx val="5"/>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6EEA-48D0-8CFA-83EF9616E903}"/>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6EEA-48D0-8CFA-83EF9616E903}"/>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F-6EEA-48D0-8CFA-83EF9616E903}"/>
              </c:ext>
            </c:extLst>
          </c:dPt>
          <c:dPt>
            <c:idx val="8"/>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1-6EEA-48D0-8CFA-83EF9616E903}"/>
              </c:ext>
            </c:extLst>
          </c:dPt>
          <c:dPt>
            <c:idx val="9"/>
            <c:bubble3D val="0"/>
            <c:spPr>
              <a:solidFill>
                <a:schemeClr val="accent4">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13-6EEA-48D0-8CFA-83EF9616E903}"/>
              </c:ext>
            </c:extLst>
          </c:dPt>
          <c:dLbls>
            <c:spPr>
              <a:pattFill prst="pct75">
                <a:fgClr>
                  <a:prstClr val="black">
                    <a:lumMod val="75000"/>
                    <a:lumOff val="25000"/>
                  </a:prstClr>
                </a:fgClr>
                <a:bgClr>
                  <a:prstClr val="black">
                    <a:lumMod val="65000"/>
                    <a:lumOff val="35000"/>
                  </a:prst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r-FR"/>
              </a:p>
            </c:txPr>
            <c:dLblPos val="bestFit"/>
            <c:showLegendKey val="0"/>
            <c:showVal val="0"/>
            <c:showCatName val="0"/>
            <c:showSerName val="0"/>
            <c:showPercent val="1"/>
            <c:showBubbleSize val="0"/>
            <c:showLeaderLines val="0"/>
            <c:extLst>
              <c:ext xmlns:c15="http://schemas.microsoft.com/office/drawing/2012/chart" uri="{CE6537A1-D6FC-4f65-9D91-7224C49458BB}"/>
            </c:extLst>
          </c:dLbls>
          <c:val>
            <c:numRef>
              <c:f>Feuil1!$C$1:$C$10</c:f>
              <c:numCache>
                <c:formatCode>General</c:formatCode>
                <c:ptCount val="10"/>
                <c:pt idx="0">
                  <c:v>792</c:v>
                </c:pt>
                <c:pt idx="1">
                  <c:v>190</c:v>
                </c:pt>
                <c:pt idx="2">
                  <c:v>343</c:v>
                </c:pt>
                <c:pt idx="3">
                  <c:v>165</c:v>
                </c:pt>
                <c:pt idx="4">
                  <c:v>231</c:v>
                </c:pt>
                <c:pt idx="5">
                  <c:v>240</c:v>
                </c:pt>
                <c:pt idx="6">
                  <c:v>130</c:v>
                </c:pt>
                <c:pt idx="7">
                  <c:v>321</c:v>
                </c:pt>
                <c:pt idx="8">
                  <c:v>99</c:v>
                </c:pt>
                <c:pt idx="9">
                  <c:v>1716</c:v>
                </c:pt>
              </c:numCache>
            </c:numRef>
          </c:val>
          <c:extLst>
            <c:ext xmlns:c16="http://schemas.microsoft.com/office/drawing/2014/chart" uri="{C3380CC4-5D6E-409C-BE32-E72D297353CC}">
              <c16:uniqueId val="{00000014-6EEA-48D0-8CFA-83EF9616E903}"/>
            </c:ext>
          </c:extLst>
        </c:ser>
        <c:dLbls>
          <c:dLblPos val="bestFit"/>
          <c:showLegendKey val="0"/>
          <c:showVal val="1"/>
          <c:showCatName val="0"/>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r-FR"/>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87650746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6" name="Google Shape;56;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2e4e5fc991e_0_2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2e4e5fc991e_0_2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4358475" y="0"/>
            <a:ext cx="38532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Google Shape;13;p2"/>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normAutofit/>
          </a:bodyPr>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Google Shape;14;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4"/>
        </a:solidFill>
        <a:effectLst/>
      </p:bgPr>
    </p:bg>
    <p:spTree>
      <p:nvGrpSpPr>
        <p:cNvPr id="1" name="Shape 15"/>
        <p:cNvGrpSpPr/>
        <p:nvPr/>
      </p:nvGrpSpPr>
      <p:grpSpPr>
        <a:xfrm>
          <a:off x="0" y="0"/>
          <a:ext cx="0" cy="0"/>
          <a:chOff x="0" y="0"/>
          <a:chExt cx="0" cy="0"/>
        </a:xfrm>
      </p:grpSpPr>
      <p:sp>
        <p:nvSpPr>
          <p:cNvPr id="16" name="Google Shape;16;p3"/>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normAutofit/>
          </a:bodyPr>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Google Shape;18;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Google Shape;21;p4"/>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2" name="Google Shape;22;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Google Shape;25;p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Google Shape;3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Google Shape;33;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Google Shape;46;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Google Shape;47;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6"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www.espacep.be/"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13"/>
          <p:cNvSpPr txBox="1">
            <a:spLocks noGrp="1"/>
          </p:cNvSpPr>
          <p:nvPr>
            <p:ph type="ctrTitle"/>
          </p:nvPr>
        </p:nvSpPr>
        <p:spPr>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fr" dirty="0"/>
              <a:t>RA Espace P… 2023</a:t>
            </a:r>
            <a:endParaRPr dirty="0"/>
          </a:p>
        </p:txBody>
      </p:sp>
      <p:sp>
        <p:nvSpPr>
          <p:cNvPr id="59" name="Google Shape;59;p13"/>
          <p:cNvSpPr txBox="1">
            <a:spLocks noGrp="1"/>
          </p:cNvSpPr>
          <p:nvPr>
            <p:ph type="subTitle" idx="1"/>
          </p:nvPr>
        </p:nvSpPr>
        <p:spPr>
          <a:xfrm>
            <a:off x="974350" y="3897450"/>
            <a:ext cx="3993900" cy="6960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SzPts val="770"/>
              <a:buNone/>
            </a:pPr>
            <a:r>
              <a:rPr lang="fr" sz="1710"/>
              <a:t>6 équipes au service des TDS </a:t>
            </a:r>
            <a:endParaRPr sz="1710"/>
          </a:p>
          <a:p>
            <a:pPr marL="0" lvl="0" indent="0" algn="l" rtl="0">
              <a:spcBef>
                <a:spcPts val="0"/>
              </a:spcBef>
              <a:spcAft>
                <a:spcPts val="0"/>
              </a:spcAft>
              <a:buSzPts val="770"/>
              <a:buNone/>
            </a:pPr>
            <a:r>
              <a:rPr lang="fr" sz="1710"/>
              <a:t>en Fédération Wallonie Bruxelles</a:t>
            </a:r>
            <a:endParaRPr sz="1710"/>
          </a:p>
          <a:p>
            <a:pPr marL="0" lvl="0" indent="0" algn="l" rtl="0">
              <a:spcBef>
                <a:spcPts val="0"/>
              </a:spcBef>
              <a:spcAft>
                <a:spcPts val="0"/>
              </a:spcAft>
              <a:buSzPts val="770"/>
              <a:buNone/>
            </a:pPr>
            <a:endParaRPr sz="91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C7CD97-9E61-F7C4-C393-4CDEDC060D49}"/>
              </a:ext>
            </a:extLst>
          </p:cNvPr>
          <p:cNvSpPr>
            <a:spLocks noGrp="1"/>
          </p:cNvSpPr>
          <p:nvPr>
            <p:ph type="title"/>
          </p:nvPr>
        </p:nvSpPr>
        <p:spPr/>
        <p:txBody>
          <a:bodyPr>
            <a:normAutofit fontScale="90000"/>
          </a:bodyPr>
          <a:lstStyle/>
          <a:p>
            <a:r>
              <a:rPr lang="fr-FR"/>
              <a:t>Problématiques traitées en RW</a:t>
            </a:r>
            <a:endParaRPr lang="fr-BE" dirty="0"/>
          </a:p>
        </p:txBody>
      </p:sp>
      <p:sp>
        <p:nvSpPr>
          <p:cNvPr id="3" name="Espace réservé du texte 2">
            <a:extLst>
              <a:ext uri="{FF2B5EF4-FFF2-40B4-BE49-F238E27FC236}">
                <a16:creationId xmlns:a16="http://schemas.microsoft.com/office/drawing/2014/main" id="{8AB76410-8F8A-5C64-EC7A-8A01B6B82B4C}"/>
              </a:ext>
            </a:extLst>
          </p:cNvPr>
          <p:cNvSpPr>
            <a:spLocks noGrp="1"/>
          </p:cNvSpPr>
          <p:nvPr>
            <p:ph type="body" idx="1"/>
          </p:nvPr>
        </p:nvSpPr>
        <p:spPr/>
        <p:txBody>
          <a:bodyPr/>
          <a:lstStyle/>
          <a:p>
            <a:pPr marL="139700" indent="0">
              <a:buNone/>
            </a:pPr>
            <a:endParaRPr lang="fr-BE" dirty="0"/>
          </a:p>
        </p:txBody>
      </p:sp>
      <p:sp>
        <p:nvSpPr>
          <p:cNvPr id="4" name="Espace réservé du texte 3">
            <a:extLst>
              <a:ext uri="{FF2B5EF4-FFF2-40B4-BE49-F238E27FC236}">
                <a16:creationId xmlns:a16="http://schemas.microsoft.com/office/drawing/2014/main" id="{FFF00AF6-F138-D730-E11A-89C095121EF3}"/>
              </a:ext>
            </a:extLst>
          </p:cNvPr>
          <p:cNvSpPr>
            <a:spLocks noGrp="1"/>
          </p:cNvSpPr>
          <p:nvPr>
            <p:ph type="body" idx="2"/>
          </p:nvPr>
        </p:nvSpPr>
        <p:spPr/>
        <p:txBody>
          <a:bodyPr/>
          <a:lstStyle/>
          <a:p>
            <a:pPr marL="482600" indent="-342900">
              <a:buAutoNum type="arabicPlain"/>
            </a:pPr>
            <a:endParaRPr lang="fr-FR" dirty="0"/>
          </a:p>
          <a:p>
            <a:pPr marL="482600" indent="-342900">
              <a:buAutoNum type="arabicPlain"/>
            </a:pPr>
            <a:r>
              <a:rPr lang="fr-FR" dirty="0"/>
              <a:t>Besoin d’écoute/soutien psy (41%)</a:t>
            </a:r>
          </a:p>
          <a:p>
            <a:pPr marL="482600" indent="-342900">
              <a:buAutoNum type="arabicPlain"/>
            </a:pPr>
            <a:r>
              <a:rPr lang="fr-FR" dirty="0"/>
              <a:t>Administrative (19%)</a:t>
            </a:r>
          </a:p>
          <a:p>
            <a:pPr marL="482600" indent="-342900">
              <a:buAutoNum type="arabicPlain"/>
            </a:pPr>
            <a:r>
              <a:rPr lang="fr-BE" dirty="0"/>
              <a:t>Logement (8%)</a:t>
            </a:r>
          </a:p>
          <a:p>
            <a:pPr marL="482600" indent="-342900">
              <a:buAutoNum type="arabicPlain"/>
            </a:pPr>
            <a:r>
              <a:rPr lang="fr-BE" dirty="0"/>
              <a:t>Droits et devoirs des </a:t>
            </a:r>
            <a:r>
              <a:rPr lang="fr-BE" dirty="0" err="1"/>
              <a:t>tds</a:t>
            </a:r>
            <a:r>
              <a:rPr lang="fr-BE" dirty="0"/>
              <a:t> (8%)</a:t>
            </a:r>
          </a:p>
          <a:p>
            <a:pPr marL="482600" indent="-342900">
              <a:buAutoNum type="arabicPlain"/>
            </a:pPr>
            <a:r>
              <a:rPr lang="fr-BE" dirty="0"/>
              <a:t>Juridique  (6%) </a:t>
            </a:r>
          </a:p>
          <a:p>
            <a:pPr marL="482600" indent="-342900">
              <a:buAutoNum type="arabicPlain"/>
            </a:pPr>
            <a:r>
              <a:rPr lang="fr-BE" dirty="0"/>
              <a:t>Violence (5%)</a:t>
            </a:r>
          </a:p>
          <a:p>
            <a:pPr marL="482600" indent="-342900">
              <a:buAutoNum type="arabicPlain"/>
            </a:pPr>
            <a:r>
              <a:rPr lang="fr-BE" dirty="0"/>
              <a:t>Problèmes financiers (4%)</a:t>
            </a:r>
          </a:p>
          <a:p>
            <a:pPr marL="482600" indent="-342900">
              <a:buAutoNum type="arabicPlain"/>
            </a:pPr>
            <a:r>
              <a:rPr lang="fr-BE" dirty="0"/>
              <a:t>Assuétude (4%)</a:t>
            </a:r>
          </a:p>
          <a:p>
            <a:pPr marL="482600" indent="-342900">
              <a:buAutoNum type="arabicPlain"/>
            </a:pPr>
            <a:r>
              <a:rPr lang="fr-BE" dirty="0"/>
              <a:t>Problèmes familiaux (3%)</a:t>
            </a:r>
          </a:p>
          <a:p>
            <a:pPr marL="482600" indent="-342900">
              <a:buAutoNum type="arabicPlain"/>
            </a:pPr>
            <a:r>
              <a:rPr lang="fr-BE" dirty="0"/>
              <a:t>Recherche formation/emploi (2%)</a:t>
            </a:r>
          </a:p>
        </p:txBody>
      </p:sp>
      <p:graphicFrame>
        <p:nvGraphicFramePr>
          <p:cNvPr id="5" name="Graphique 4">
            <a:extLst>
              <a:ext uri="{FF2B5EF4-FFF2-40B4-BE49-F238E27FC236}">
                <a16:creationId xmlns:a16="http://schemas.microsoft.com/office/drawing/2014/main" id="{B177C5DA-D91C-C824-57A5-E447E0E743A5}"/>
              </a:ext>
            </a:extLst>
          </p:cNvPr>
          <p:cNvGraphicFramePr>
            <a:graphicFrameLocks/>
          </p:cNvGraphicFramePr>
          <p:nvPr>
            <p:extLst>
              <p:ext uri="{D42A27DB-BD31-4B8C-83A1-F6EECF244321}">
                <p14:modId xmlns:p14="http://schemas.microsoft.com/office/powerpoint/2010/main" val="4293895151"/>
              </p:ext>
            </p:extLst>
          </p:nvPr>
        </p:nvGraphicFramePr>
        <p:xfrm>
          <a:off x="311701" y="1234049"/>
          <a:ext cx="3999900" cy="3309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8168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700" y="445025"/>
            <a:ext cx="8520600" cy="4119831"/>
          </a:xfrm>
        </p:spPr>
        <p:txBody>
          <a:bodyPr>
            <a:normAutofit fontScale="90000"/>
          </a:bodyPr>
          <a:lstStyle/>
          <a:p>
            <a:pPr marL="114300" indent="0">
              <a:buNone/>
            </a:pPr>
            <a:r>
              <a:rPr lang="fr-BE" sz="4400" dirty="0"/>
              <a:t>Un projet médical ambitieux</a:t>
            </a:r>
            <a:br>
              <a:rPr lang="fr-BE" dirty="0"/>
            </a:br>
            <a:br>
              <a:rPr lang="fr-BE" sz="2000" dirty="0">
                <a:solidFill>
                  <a:srgbClr val="0070C0"/>
                </a:solidFill>
              </a:rPr>
            </a:br>
            <a:r>
              <a:rPr lang="fr-BE" sz="2700" dirty="0">
                <a:solidFill>
                  <a:srgbClr val="0070C0"/>
                </a:solidFill>
              </a:rPr>
              <a:t>930 </a:t>
            </a:r>
            <a:r>
              <a:rPr lang="fr-BE" sz="2700" dirty="0" err="1">
                <a:solidFill>
                  <a:srgbClr val="0070C0"/>
                </a:solidFill>
              </a:rPr>
              <a:t>tds</a:t>
            </a:r>
            <a:r>
              <a:rPr lang="fr-BE" sz="2700" dirty="0">
                <a:solidFill>
                  <a:srgbClr val="0070C0"/>
                </a:solidFill>
              </a:rPr>
              <a:t> suivis médicalement en 2023.  </a:t>
            </a:r>
            <a:br>
              <a:rPr lang="fr-BE" sz="2000" dirty="0">
                <a:solidFill>
                  <a:srgbClr val="0070C0"/>
                </a:solidFill>
              </a:rPr>
            </a:br>
            <a:r>
              <a:rPr lang="fr-BE" sz="2000" dirty="0">
                <a:solidFill>
                  <a:srgbClr val="0070C0"/>
                </a:solidFill>
              </a:rPr>
              <a:t>2351 consultations réalisées par 15 médecins partenaires.</a:t>
            </a:r>
            <a:br>
              <a:rPr lang="fr-BE" sz="2000" dirty="0">
                <a:solidFill>
                  <a:srgbClr val="0070C0"/>
                </a:solidFill>
              </a:rPr>
            </a:br>
            <a:r>
              <a:rPr lang="fr-BE" sz="2000" dirty="0">
                <a:solidFill>
                  <a:srgbClr val="0070C0"/>
                </a:solidFill>
              </a:rPr>
              <a:t>76% de </a:t>
            </a:r>
            <a:r>
              <a:rPr lang="fr-BE" sz="2000" dirty="0" err="1">
                <a:solidFill>
                  <a:srgbClr val="0070C0"/>
                </a:solidFill>
              </a:rPr>
              <a:t>tds</a:t>
            </a:r>
            <a:r>
              <a:rPr lang="fr-BE" sz="2000" dirty="0">
                <a:solidFill>
                  <a:srgbClr val="0070C0"/>
                </a:solidFill>
              </a:rPr>
              <a:t> sans couverture sociale.</a:t>
            </a:r>
            <a:br>
              <a:rPr lang="fr-BE" sz="2000" dirty="0">
                <a:solidFill>
                  <a:srgbClr val="0070C0"/>
                </a:solidFill>
              </a:rPr>
            </a:br>
            <a:r>
              <a:rPr lang="fr-BE" sz="2000" dirty="0">
                <a:solidFill>
                  <a:srgbClr val="0070C0"/>
                </a:solidFill>
              </a:rPr>
              <a:t>780 dépistages HIV réalisés, 798 tests syphilis, 486 dépistages de l’hépatite B, 502 dépistages de l’hépatite C,  917 dépistages gonocoque et chlamydia, 235 dépistages du cancer du col de l’utérus.</a:t>
            </a:r>
            <a:br>
              <a:rPr lang="fr-BE" sz="2000" dirty="0">
                <a:solidFill>
                  <a:srgbClr val="0070C0"/>
                </a:solidFill>
              </a:rPr>
            </a:br>
            <a:r>
              <a:rPr lang="fr-BE" sz="2000" dirty="0">
                <a:solidFill>
                  <a:srgbClr val="0070C0"/>
                </a:solidFill>
              </a:rPr>
              <a:t>87% des résultats transmis.</a:t>
            </a:r>
            <a:br>
              <a:rPr lang="fr-BE" sz="2000" dirty="0">
                <a:solidFill>
                  <a:srgbClr val="0070C0"/>
                </a:solidFill>
              </a:rPr>
            </a:br>
            <a:r>
              <a:rPr lang="fr-BE" sz="2000" dirty="0">
                <a:solidFill>
                  <a:srgbClr val="0070C0"/>
                </a:solidFill>
              </a:rPr>
              <a:t>97 vaccinations contre l’hépatite B entamées et 46 achevées.</a:t>
            </a:r>
            <a:br>
              <a:rPr lang="fr-BE" sz="2000" dirty="0">
                <a:solidFill>
                  <a:srgbClr val="0070C0"/>
                </a:solidFill>
              </a:rPr>
            </a:br>
            <a:r>
              <a:rPr lang="fr-BE" sz="2000" dirty="0">
                <a:solidFill>
                  <a:srgbClr val="0070C0"/>
                </a:solidFill>
              </a:rPr>
              <a:t>530 traitements prescrits. 68 réorientations vers des spécialistes des IST effectuées.</a:t>
            </a:r>
            <a:br>
              <a:rPr lang="fr-BE" sz="2000" dirty="0">
                <a:solidFill>
                  <a:srgbClr val="0070C0"/>
                </a:solidFill>
              </a:rPr>
            </a:br>
            <a:r>
              <a:rPr lang="fr-BE" sz="2000" dirty="0">
                <a:solidFill>
                  <a:srgbClr val="0070C0"/>
                </a:solidFill>
              </a:rPr>
              <a:t>205 contraceptions prescrites. </a:t>
            </a:r>
            <a:br>
              <a:rPr lang="fr-BE" sz="2000" dirty="0">
                <a:solidFill>
                  <a:srgbClr val="0070C0"/>
                </a:solidFill>
              </a:rPr>
            </a:br>
            <a:r>
              <a:rPr lang="fr-BE" sz="2000" dirty="0">
                <a:solidFill>
                  <a:srgbClr val="0070C0"/>
                </a:solidFill>
              </a:rPr>
              <a:t>8 accompagnements IVG et 2 suivis de grossesse réalisés.</a:t>
            </a:r>
            <a:br>
              <a:rPr lang="fr-BE" sz="2000" dirty="0">
                <a:solidFill>
                  <a:srgbClr val="0070C0"/>
                </a:solidFill>
              </a:rPr>
            </a:br>
            <a:r>
              <a:rPr lang="fr-BE" sz="2000" dirty="0">
                <a:solidFill>
                  <a:srgbClr val="0070C0"/>
                </a:solidFill>
              </a:rPr>
              <a:t>547 démarches sociales suite aux situations rencontrées lors des consultations médicales.  </a:t>
            </a:r>
            <a:br>
              <a:rPr lang="fr-BE" dirty="0">
                <a:solidFill>
                  <a:srgbClr val="0070C0"/>
                </a:solidFill>
              </a:rPr>
            </a:br>
            <a:br>
              <a:rPr lang="fr-BE" dirty="0"/>
            </a:br>
            <a:endParaRPr lang="fr-BE" dirty="0"/>
          </a:p>
        </p:txBody>
      </p:sp>
      <p:sp>
        <p:nvSpPr>
          <p:cNvPr id="3" name="Espace réservé du texte 2"/>
          <p:cNvSpPr>
            <a:spLocks noGrp="1"/>
          </p:cNvSpPr>
          <p:nvPr>
            <p:ph type="body" idx="1"/>
          </p:nvPr>
        </p:nvSpPr>
        <p:spPr>
          <a:xfrm flipV="1">
            <a:off x="311700" y="5040631"/>
            <a:ext cx="8520600" cy="45719"/>
          </a:xfrm>
        </p:spPr>
        <p:txBody>
          <a:bodyPr>
            <a:normAutofit fontScale="25000" lnSpcReduction="20000"/>
          </a:bodyPr>
          <a:lstStyle/>
          <a:p>
            <a:pPr marL="114300" indent="0">
              <a:buNone/>
            </a:pPr>
            <a:r>
              <a:rPr lang="fr-BE" dirty="0">
                <a:solidFill>
                  <a:srgbClr val="0070C0"/>
                </a:solidFill>
              </a:rPr>
              <a:t> </a:t>
            </a:r>
          </a:p>
        </p:txBody>
      </p:sp>
    </p:spTree>
    <p:extLst>
      <p:ext uri="{BB962C8B-B14F-4D97-AF65-F5344CB8AC3E}">
        <p14:creationId xmlns:p14="http://schemas.microsoft.com/office/powerpoint/2010/main" val="3076472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747" y="726775"/>
            <a:ext cx="8455500" cy="2146800"/>
          </a:xfrm>
        </p:spPr>
        <p:txBody>
          <a:bodyPr>
            <a:normAutofit/>
          </a:bodyPr>
          <a:lstStyle/>
          <a:p>
            <a:r>
              <a:rPr lang="fr-BE" sz="1800" dirty="0"/>
              <a:t>Notre projet de rendre la </a:t>
            </a:r>
            <a:r>
              <a:rPr lang="fr-BE" sz="1800" dirty="0" err="1"/>
              <a:t>PrEP</a:t>
            </a:r>
            <a:r>
              <a:rPr lang="fr-BE" sz="1800" dirty="0"/>
              <a:t> accessible aux </a:t>
            </a:r>
            <a:r>
              <a:rPr lang="fr-BE" sz="1800" dirty="0" err="1"/>
              <a:t>tds</a:t>
            </a:r>
            <a:r>
              <a:rPr lang="fr-BE" sz="1800" dirty="0"/>
              <a:t> sans couverture sociale toujours bloqué au niveau de l’</a:t>
            </a:r>
            <a:r>
              <a:rPr lang="fr-BE" sz="1800" dirty="0" err="1"/>
              <a:t>Inami</a:t>
            </a:r>
            <a:r>
              <a:rPr lang="fr-BE" sz="1800" dirty="0"/>
              <a:t>.</a:t>
            </a:r>
          </a:p>
        </p:txBody>
      </p:sp>
      <p:sp>
        <p:nvSpPr>
          <p:cNvPr id="3" name="Sous-titre 2"/>
          <p:cNvSpPr>
            <a:spLocks noGrp="1"/>
          </p:cNvSpPr>
          <p:nvPr>
            <p:ph type="subTitle" idx="1"/>
          </p:nvPr>
        </p:nvSpPr>
        <p:spPr>
          <a:xfrm>
            <a:off x="169747" y="2939575"/>
            <a:ext cx="4910100" cy="1157773"/>
          </a:xfrm>
        </p:spPr>
        <p:txBody>
          <a:bodyPr>
            <a:noAutofit/>
          </a:bodyPr>
          <a:lstStyle/>
          <a:p>
            <a:r>
              <a:rPr lang="fr-BE" sz="1800" dirty="0"/>
              <a:t>Idem pour le projet de rendre accessible aux </a:t>
            </a:r>
            <a:r>
              <a:rPr lang="fr-BE" sz="1800" dirty="0" err="1"/>
              <a:t>tds</a:t>
            </a:r>
            <a:r>
              <a:rPr lang="fr-BE" sz="1800" dirty="0"/>
              <a:t> transgenres  migrants  la poursuite de leur traitement hormonal  </a:t>
            </a:r>
          </a:p>
        </p:txBody>
      </p:sp>
    </p:spTree>
    <p:extLst>
      <p:ext uri="{BB962C8B-B14F-4D97-AF65-F5344CB8AC3E}">
        <p14:creationId xmlns:p14="http://schemas.microsoft.com/office/powerpoint/2010/main" val="1605357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700" y="445024"/>
            <a:ext cx="8520600" cy="950223"/>
          </a:xfrm>
        </p:spPr>
        <p:txBody>
          <a:bodyPr>
            <a:normAutofit fontScale="90000"/>
          </a:bodyPr>
          <a:lstStyle/>
          <a:p>
            <a:r>
              <a:rPr lang="fr-BE" dirty="0"/>
              <a:t>Un projet pilote subsidié par l’INAMI pour renforcer la RDR et l’accès aux soins des TDS usagers de drogues</a:t>
            </a:r>
          </a:p>
        </p:txBody>
      </p:sp>
      <p:sp>
        <p:nvSpPr>
          <p:cNvPr id="3" name="Espace réservé du texte 2"/>
          <p:cNvSpPr>
            <a:spLocks noGrp="1"/>
          </p:cNvSpPr>
          <p:nvPr>
            <p:ph type="body" idx="1"/>
          </p:nvPr>
        </p:nvSpPr>
        <p:spPr>
          <a:xfrm>
            <a:off x="417786" y="1533620"/>
            <a:ext cx="8308428" cy="3156621"/>
          </a:xfrm>
        </p:spPr>
        <p:txBody>
          <a:bodyPr>
            <a:normAutofit/>
          </a:bodyPr>
          <a:lstStyle/>
          <a:p>
            <a:pPr marL="114300" indent="0">
              <a:buNone/>
            </a:pPr>
            <a:r>
              <a:rPr lang="fr-BE" dirty="0">
                <a:solidFill>
                  <a:srgbClr val="0070C0"/>
                </a:solidFill>
              </a:rPr>
              <a:t>2 mi-temps supplémentaires engagés à </a:t>
            </a:r>
            <a:r>
              <a:rPr lang="fr-BE" dirty="0" err="1">
                <a:solidFill>
                  <a:srgbClr val="0070C0"/>
                </a:solidFill>
              </a:rPr>
              <a:t>Bx</a:t>
            </a:r>
            <a:r>
              <a:rPr lang="fr-BE" dirty="0">
                <a:solidFill>
                  <a:srgbClr val="0070C0"/>
                </a:solidFill>
              </a:rPr>
              <a:t> et à Liège en avril 2023.</a:t>
            </a:r>
          </a:p>
          <a:p>
            <a:pPr marL="114300" indent="0">
              <a:buNone/>
            </a:pPr>
            <a:endParaRPr lang="fr-BE" dirty="0">
              <a:solidFill>
                <a:srgbClr val="0070C0"/>
              </a:solidFill>
            </a:endParaRPr>
          </a:p>
          <a:p>
            <a:pPr marL="114300" indent="0">
              <a:buNone/>
            </a:pPr>
            <a:r>
              <a:rPr lang="fr-BE" dirty="0">
                <a:solidFill>
                  <a:srgbClr val="0070C0"/>
                </a:solidFill>
              </a:rPr>
              <a:t>23 </a:t>
            </a:r>
            <a:r>
              <a:rPr lang="fr-BE" dirty="0" err="1">
                <a:solidFill>
                  <a:srgbClr val="0070C0"/>
                </a:solidFill>
              </a:rPr>
              <a:t>tds</a:t>
            </a:r>
            <a:r>
              <a:rPr lang="fr-BE" dirty="0">
                <a:solidFill>
                  <a:srgbClr val="0070C0"/>
                </a:solidFill>
              </a:rPr>
              <a:t> usagers de drogues informés et accompagnés en rue à Bruxelles, la plupart migrants sans papiers et SDF.</a:t>
            </a:r>
          </a:p>
          <a:p>
            <a:pPr marL="114300" indent="0">
              <a:buNone/>
            </a:pPr>
            <a:endParaRPr lang="fr-BE" dirty="0">
              <a:solidFill>
                <a:srgbClr val="0070C0"/>
              </a:solidFill>
            </a:endParaRPr>
          </a:p>
          <a:p>
            <a:pPr marL="114300" indent="0">
              <a:buNone/>
            </a:pPr>
            <a:r>
              <a:rPr lang="fr-BE" dirty="0">
                <a:solidFill>
                  <a:srgbClr val="0070C0"/>
                </a:solidFill>
              </a:rPr>
              <a:t>56 </a:t>
            </a:r>
            <a:r>
              <a:rPr lang="fr-BE" dirty="0" err="1">
                <a:solidFill>
                  <a:srgbClr val="0070C0"/>
                </a:solidFill>
              </a:rPr>
              <a:t>tds</a:t>
            </a:r>
            <a:r>
              <a:rPr lang="fr-BE" dirty="0">
                <a:solidFill>
                  <a:srgbClr val="0070C0"/>
                </a:solidFill>
              </a:rPr>
              <a:t> usagers de drogues informés et accompagnés à Liège, en rue, en bar et en privé, la plupart belges et SDF.</a:t>
            </a:r>
          </a:p>
          <a:p>
            <a:pPr marL="114300" indent="0">
              <a:buNone/>
            </a:pPr>
            <a:endParaRPr lang="fr-BE" dirty="0">
              <a:solidFill>
                <a:srgbClr val="0070C0"/>
              </a:solidFill>
            </a:endParaRPr>
          </a:p>
          <a:p>
            <a:pPr marL="114300" indent="0">
              <a:buNone/>
            </a:pPr>
            <a:r>
              <a:rPr lang="fr-BE" dirty="0">
                <a:solidFill>
                  <a:srgbClr val="0070C0"/>
                </a:solidFill>
              </a:rPr>
              <a:t>Consommation de </a:t>
            </a:r>
            <a:r>
              <a:rPr lang="fr-BE" dirty="0">
                <a:solidFill>
                  <a:srgbClr val="FF0000"/>
                </a:solidFill>
              </a:rPr>
              <a:t>cocaïne, crack et héroïne</a:t>
            </a:r>
            <a:r>
              <a:rPr lang="fr-BE" dirty="0">
                <a:solidFill>
                  <a:srgbClr val="0070C0"/>
                </a:solidFill>
              </a:rPr>
              <a:t>.     Partenariats.</a:t>
            </a:r>
          </a:p>
        </p:txBody>
      </p:sp>
    </p:spTree>
    <p:extLst>
      <p:ext uri="{BB962C8B-B14F-4D97-AF65-F5344CB8AC3E}">
        <p14:creationId xmlns:p14="http://schemas.microsoft.com/office/powerpoint/2010/main" val="245281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9186" y="445025"/>
            <a:ext cx="8643114" cy="572700"/>
          </a:xfrm>
        </p:spPr>
        <p:txBody>
          <a:bodyPr>
            <a:normAutofit fontScale="90000"/>
          </a:bodyPr>
          <a:lstStyle/>
          <a:p>
            <a:r>
              <a:rPr lang="fr-BE" dirty="0"/>
              <a:t>Deux nouveaux Plans d’Actions Concertées en Promotion de la santé</a:t>
            </a:r>
          </a:p>
        </p:txBody>
      </p:sp>
      <p:sp>
        <p:nvSpPr>
          <p:cNvPr id="3" name="Espace réservé du texte 2"/>
          <p:cNvSpPr>
            <a:spLocks noGrp="1"/>
          </p:cNvSpPr>
          <p:nvPr>
            <p:ph type="body" idx="1"/>
          </p:nvPr>
        </p:nvSpPr>
        <p:spPr/>
        <p:txBody>
          <a:bodyPr/>
          <a:lstStyle/>
          <a:p>
            <a:pPr marL="114300" indent="0">
              <a:buNone/>
            </a:pPr>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3803461506"/>
              </p:ext>
            </p:extLst>
          </p:nvPr>
        </p:nvGraphicFramePr>
        <p:xfrm>
          <a:off x="311701" y="1253359"/>
          <a:ext cx="8367956" cy="3315515"/>
        </p:xfrm>
        <a:graphic>
          <a:graphicData uri="http://schemas.openxmlformats.org/drawingml/2006/table">
            <a:tbl>
              <a:tblPr firstRow="1" bandRow="1">
                <a:tableStyleId>{5C22544A-7EE6-4342-B048-85BDC9FD1C3A}</a:tableStyleId>
              </a:tblPr>
              <a:tblGrid>
                <a:gridCol w="4175374">
                  <a:extLst>
                    <a:ext uri="{9D8B030D-6E8A-4147-A177-3AD203B41FA5}">
                      <a16:colId xmlns:a16="http://schemas.microsoft.com/office/drawing/2014/main" val="20000"/>
                    </a:ext>
                  </a:extLst>
                </a:gridCol>
                <a:gridCol w="4192582">
                  <a:extLst>
                    <a:ext uri="{9D8B030D-6E8A-4147-A177-3AD203B41FA5}">
                      <a16:colId xmlns:a16="http://schemas.microsoft.com/office/drawing/2014/main" val="20001"/>
                    </a:ext>
                  </a:extLst>
                </a:gridCol>
              </a:tblGrid>
              <a:tr h="581572">
                <a:tc>
                  <a:txBody>
                    <a:bodyPr/>
                    <a:lstStyle/>
                    <a:p>
                      <a:r>
                        <a:rPr lang="fr-BE" dirty="0"/>
                        <a:t>Nos missions à Bruxelles:</a:t>
                      </a:r>
                    </a:p>
                  </a:txBody>
                  <a:tcPr/>
                </a:tc>
                <a:tc>
                  <a:txBody>
                    <a:bodyPr/>
                    <a:lstStyle/>
                    <a:p>
                      <a:r>
                        <a:rPr lang="fr-BE" dirty="0"/>
                        <a:t>Nos missions en RW </a:t>
                      </a:r>
                    </a:p>
                  </a:txBody>
                  <a:tcPr/>
                </a:tc>
                <a:extLst>
                  <a:ext uri="{0D108BD9-81ED-4DB2-BD59-A6C34878D82A}">
                    <a16:rowId xmlns:a16="http://schemas.microsoft.com/office/drawing/2014/main" val="10000"/>
                  </a:ext>
                </a:extLst>
              </a:tr>
              <a:tr h="2733943">
                <a:tc>
                  <a:txBody>
                    <a:bodyPr/>
                    <a:lstStyle/>
                    <a:p>
                      <a:r>
                        <a:rPr lang="fr-BE" dirty="0">
                          <a:solidFill>
                            <a:schemeClr val="bg2"/>
                          </a:solidFill>
                        </a:rPr>
                        <a:t>-Des activités communautaires.</a:t>
                      </a:r>
                    </a:p>
                    <a:p>
                      <a:r>
                        <a:rPr lang="fr-BE" dirty="0">
                          <a:solidFill>
                            <a:schemeClr val="bg2"/>
                          </a:solidFill>
                        </a:rPr>
                        <a:t>-Un travail de proximité auprès des </a:t>
                      </a:r>
                      <a:r>
                        <a:rPr lang="fr-BE" dirty="0" err="1">
                          <a:solidFill>
                            <a:schemeClr val="bg2"/>
                          </a:solidFill>
                        </a:rPr>
                        <a:t>tds</a:t>
                      </a:r>
                      <a:r>
                        <a:rPr lang="fr-BE" dirty="0">
                          <a:solidFill>
                            <a:schemeClr val="bg2"/>
                          </a:solidFill>
                        </a:rPr>
                        <a:t> et des exploitants pour promouvoir la santé sexuelle.</a:t>
                      </a:r>
                    </a:p>
                    <a:p>
                      <a:r>
                        <a:rPr lang="fr-BE" dirty="0">
                          <a:solidFill>
                            <a:schemeClr val="bg2"/>
                          </a:solidFill>
                        </a:rPr>
                        <a:t>-Un travail de proximité spécifique de RDR auprès des TDS usagers de drogues, en partenariat.  </a:t>
                      </a:r>
                    </a:p>
                    <a:p>
                      <a:r>
                        <a:rPr lang="fr-BE" dirty="0">
                          <a:solidFill>
                            <a:schemeClr val="bg2"/>
                          </a:solidFill>
                        </a:rPr>
                        <a:t>-La réalisation d’outils de sensibilisation en plusieurs langues sur les risques liés à la consommation alcool/drogues</a:t>
                      </a:r>
                      <a:r>
                        <a:rPr lang="fr-BE" dirty="0">
                          <a:solidFill>
                            <a:srgbClr val="FF0000"/>
                          </a:solidFill>
                        </a:rPr>
                        <a:t>*</a:t>
                      </a:r>
                    </a:p>
                    <a:p>
                      <a:r>
                        <a:rPr lang="fr-BE" dirty="0">
                          <a:solidFill>
                            <a:schemeClr val="bg2"/>
                          </a:solidFill>
                        </a:rPr>
                        <a:t>-La participation à des recherches.</a:t>
                      </a:r>
                    </a:p>
                    <a:p>
                      <a:r>
                        <a:rPr lang="fr-BE" dirty="0">
                          <a:solidFill>
                            <a:schemeClr val="bg2"/>
                          </a:solidFill>
                        </a:rPr>
                        <a:t>-La récolte de données uniquement bruxelloises</a:t>
                      </a:r>
                      <a:r>
                        <a:rPr lang="fr-BE" dirty="0">
                          <a:solidFill>
                            <a:srgbClr val="FF0000"/>
                          </a:solidFill>
                        </a:rPr>
                        <a:t>*</a:t>
                      </a:r>
                      <a:r>
                        <a:rPr lang="fr-BE" dirty="0">
                          <a:solidFill>
                            <a:schemeClr val="bg2"/>
                          </a:solidFill>
                        </a:rPr>
                        <a:t>.</a:t>
                      </a:r>
                    </a:p>
                    <a:p>
                      <a:r>
                        <a:rPr lang="fr-BE" dirty="0">
                          <a:solidFill>
                            <a:schemeClr val="bg2"/>
                          </a:solidFill>
                        </a:rPr>
                        <a:t>-La formation des intervenants en contact avec les </a:t>
                      </a:r>
                      <a:r>
                        <a:rPr lang="fr-BE" dirty="0" err="1">
                          <a:solidFill>
                            <a:schemeClr val="bg2"/>
                          </a:solidFill>
                        </a:rPr>
                        <a:t>tds</a:t>
                      </a:r>
                      <a:r>
                        <a:rPr lang="fr-BE" dirty="0">
                          <a:solidFill>
                            <a:schemeClr val="bg2"/>
                          </a:solidFill>
                        </a:rPr>
                        <a:t>.                      </a:t>
                      </a:r>
                      <a:r>
                        <a:rPr lang="fr-BE" i="1" dirty="0">
                          <a:solidFill>
                            <a:srgbClr val="FF0000"/>
                          </a:solidFill>
                        </a:rPr>
                        <a:t>*missions non remplies en 2023</a:t>
                      </a:r>
                    </a:p>
                  </a:txBody>
                  <a:tcPr/>
                </a:tc>
                <a:tc>
                  <a:txBody>
                    <a:bodyPr/>
                    <a:lstStyle/>
                    <a:p>
                      <a:r>
                        <a:rPr lang="fr-BE" dirty="0">
                          <a:solidFill>
                            <a:schemeClr val="bg2"/>
                          </a:solidFill>
                        </a:rPr>
                        <a:t>-Des activités communautaires au bénéfice de la santé mentale des </a:t>
                      </a:r>
                      <a:r>
                        <a:rPr lang="fr-BE" dirty="0" err="1">
                          <a:solidFill>
                            <a:schemeClr val="bg2"/>
                          </a:solidFill>
                        </a:rPr>
                        <a:t>tds</a:t>
                      </a:r>
                      <a:r>
                        <a:rPr lang="fr-BE" dirty="0">
                          <a:solidFill>
                            <a:schemeClr val="bg2"/>
                          </a:solidFill>
                        </a:rPr>
                        <a:t>.</a:t>
                      </a:r>
                    </a:p>
                    <a:p>
                      <a:r>
                        <a:rPr lang="fr-BE" dirty="0">
                          <a:solidFill>
                            <a:schemeClr val="bg2"/>
                          </a:solidFill>
                        </a:rPr>
                        <a:t>-La prévention des maladies infectieuses. </a:t>
                      </a:r>
                    </a:p>
                    <a:p>
                      <a:r>
                        <a:rPr lang="fr-BE" dirty="0">
                          <a:solidFill>
                            <a:schemeClr val="bg2"/>
                          </a:solidFill>
                        </a:rPr>
                        <a:t>-Le dépistage du cancer du col de l’utérus.</a:t>
                      </a:r>
                    </a:p>
                    <a:p>
                      <a:r>
                        <a:rPr lang="fr-BE" dirty="0">
                          <a:solidFill>
                            <a:schemeClr val="bg2"/>
                          </a:solidFill>
                        </a:rPr>
                        <a:t>-Des activités communautaires permettant aux </a:t>
                      </a:r>
                      <a:r>
                        <a:rPr lang="fr-BE" dirty="0" err="1">
                          <a:solidFill>
                            <a:schemeClr val="bg2"/>
                          </a:solidFill>
                        </a:rPr>
                        <a:t>tds</a:t>
                      </a:r>
                      <a:r>
                        <a:rPr lang="fr-BE" dirty="0">
                          <a:solidFill>
                            <a:schemeClr val="bg2"/>
                          </a:solidFill>
                        </a:rPr>
                        <a:t> d’améliorer leur protection par rapport aux violences et à l’exploitation.</a:t>
                      </a:r>
                    </a:p>
                    <a:p>
                      <a:endParaRPr lang="fr-BE" dirty="0">
                        <a:solidFill>
                          <a:schemeClr val="bg2"/>
                        </a:solidFill>
                      </a:endParaRPr>
                    </a:p>
                    <a:p>
                      <a:r>
                        <a:rPr lang="fr-BE" dirty="0">
                          <a:solidFill>
                            <a:schemeClr val="bg2"/>
                          </a:solidFill>
                        </a:rPr>
                        <a:t>Via plusieurs stratégies: informer, sensibiliser,  développer la </a:t>
                      </a:r>
                      <a:r>
                        <a:rPr lang="fr-BE" dirty="0" err="1">
                          <a:solidFill>
                            <a:schemeClr val="bg2"/>
                          </a:solidFill>
                        </a:rPr>
                        <a:t>littératie</a:t>
                      </a:r>
                      <a:r>
                        <a:rPr lang="fr-BE" dirty="0">
                          <a:solidFill>
                            <a:schemeClr val="bg2"/>
                          </a:solidFill>
                        </a:rPr>
                        <a:t> en santé, développer  l’approche collective et l’approche communautaire, collaborer avec le réseau. </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662289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Des actions/activités communautaires qui se multiplient en 2023 </a:t>
            </a:r>
          </a:p>
        </p:txBody>
      </p:sp>
      <p:sp>
        <p:nvSpPr>
          <p:cNvPr id="3" name="Espace réservé du texte 2"/>
          <p:cNvSpPr>
            <a:spLocks noGrp="1"/>
          </p:cNvSpPr>
          <p:nvPr>
            <p:ph type="body" idx="1"/>
          </p:nvPr>
        </p:nvSpPr>
        <p:spPr/>
        <p:txBody>
          <a:bodyPr>
            <a:normAutofit fontScale="85000" lnSpcReduction="10000"/>
          </a:bodyPr>
          <a:lstStyle/>
          <a:p>
            <a:pPr marL="114300" indent="0">
              <a:buNone/>
            </a:pPr>
            <a:r>
              <a:rPr lang="fr-BE" dirty="0">
                <a:solidFill>
                  <a:srgbClr val="0070C0"/>
                </a:solidFill>
              </a:rPr>
              <a:t>Expositions « STOP aux violences! » à Quai 10</a:t>
            </a:r>
          </a:p>
          <a:p>
            <a:pPr marL="114300" indent="0">
              <a:buNone/>
            </a:pPr>
            <a:r>
              <a:rPr lang="fr-BE" dirty="0">
                <a:solidFill>
                  <a:schemeClr val="accent3"/>
                </a:solidFill>
              </a:rPr>
              <a:t>                                    « Bouches cousues » au CRIC</a:t>
            </a:r>
          </a:p>
          <a:p>
            <a:pPr marL="114300" indent="0">
              <a:buNone/>
            </a:pPr>
            <a:r>
              <a:rPr lang="fr-BE" dirty="0">
                <a:solidFill>
                  <a:srgbClr val="0070C0"/>
                </a:solidFill>
              </a:rPr>
              <a:t>                                                </a:t>
            </a:r>
            <a:r>
              <a:rPr lang="fr-BE" dirty="0">
                <a:solidFill>
                  <a:srgbClr val="00B0F0"/>
                </a:solidFill>
              </a:rPr>
              <a:t>«  Ma première fois »  à la MAC de Namur            </a:t>
            </a:r>
          </a:p>
          <a:p>
            <a:pPr marL="114300" indent="0">
              <a:buNone/>
            </a:pPr>
            <a:r>
              <a:rPr lang="fr-BE" dirty="0">
                <a:solidFill>
                  <a:srgbClr val="0070C0"/>
                </a:solidFill>
              </a:rPr>
              <a:t> </a:t>
            </a:r>
            <a:r>
              <a:rPr lang="fr-BE" dirty="0">
                <a:solidFill>
                  <a:srgbClr val="00B050"/>
                </a:solidFill>
              </a:rPr>
              <a:t>Ateliers confection de lingerie à </a:t>
            </a:r>
            <a:r>
              <a:rPr lang="fr-BE" dirty="0" err="1">
                <a:solidFill>
                  <a:srgbClr val="00B050"/>
                </a:solidFill>
              </a:rPr>
              <a:t>Athus</a:t>
            </a:r>
            <a:r>
              <a:rPr lang="fr-BE" dirty="0">
                <a:solidFill>
                  <a:srgbClr val="00B050"/>
                </a:solidFill>
              </a:rPr>
              <a:t> </a:t>
            </a:r>
            <a:r>
              <a:rPr lang="fr-BE" dirty="0">
                <a:solidFill>
                  <a:srgbClr val="0070C0"/>
                </a:solidFill>
              </a:rPr>
              <a:t>	</a:t>
            </a:r>
            <a:r>
              <a:rPr lang="fr-BE" dirty="0">
                <a:solidFill>
                  <a:srgbClr val="FF0000"/>
                </a:solidFill>
              </a:rPr>
              <a:t>                        Atelier maquillage à Charleroi</a:t>
            </a:r>
          </a:p>
          <a:p>
            <a:pPr marL="114300" indent="0">
              <a:buNone/>
            </a:pPr>
            <a:r>
              <a:rPr lang="fr-BE" dirty="0">
                <a:solidFill>
                  <a:srgbClr val="0070C0"/>
                </a:solidFill>
              </a:rPr>
              <a:t>                   </a:t>
            </a:r>
            <a:r>
              <a:rPr lang="fr-BE" dirty="0">
                <a:solidFill>
                  <a:srgbClr val="FF0000"/>
                </a:solidFill>
              </a:rPr>
              <a:t>Repas de Noël à la MAC                  </a:t>
            </a:r>
            <a:r>
              <a:rPr lang="fr-BE" dirty="0">
                <a:solidFill>
                  <a:srgbClr val="0070C0"/>
                </a:solidFill>
              </a:rPr>
              <a:t>Ateliers massages  à Liège et Charleroi   </a:t>
            </a:r>
          </a:p>
          <a:p>
            <a:pPr marL="114300" indent="0">
              <a:buNone/>
            </a:pPr>
            <a:r>
              <a:rPr lang="fr-BE" dirty="0">
                <a:solidFill>
                  <a:schemeClr val="tx1">
                    <a:lumMod val="75000"/>
                  </a:schemeClr>
                </a:solidFill>
              </a:rPr>
              <a:t>                                   Participation au SNAP Festival avec UTSOPI               </a:t>
            </a:r>
          </a:p>
          <a:p>
            <a:pPr marL="114300" indent="0">
              <a:buNone/>
            </a:pPr>
            <a:r>
              <a:rPr lang="fr-BE" dirty="0">
                <a:solidFill>
                  <a:srgbClr val="0070C0"/>
                </a:solidFill>
              </a:rPr>
              <a:t>	Sorties théâtre                                                                           </a:t>
            </a:r>
            <a:r>
              <a:rPr lang="fr-BE" dirty="0">
                <a:solidFill>
                  <a:schemeClr val="bg2">
                    <a:lumMod val="75000"/>
                    <a:lumOff val="25000"/>
                  </a:schemeClr>
                </a:solidFill>
              </a:rPr>
              <a:t>Cours d’informatique à </a:t>
            </a:r>
            <a:r>
              <a:rPr lang="fr-BE" dirty="0" err="1">
                <a:solidFill>
                  <a:schemeClr val="bg2">
                    <a:lumMod val="75000"/>
                    <a:lumOff val="25000"/>
                  </a:schemeClr>
                </a:solidFill>
              </a:rPr>
              <a:t>Bx</a:t>
            </a:r>
            <a:endParaRPr lang="fr-BE" dirty="0">
              <a:solidFill>
                <a:schemeClr val="bg2">
                  <a:lumMod val="75000"/>
                  <a:lumOff val="25000"/>
                </a:schemeClr>
              </a:solidFill>
            </a:endParaRPr>
          </a:p>
          <a:p>
            <a:pPr marL="114300" indent="0">
              <a:buNone/>
            </a:pPr>
            <a:r>
              <a:rPr lang="fr-BE" dirty="0">
                <a:solidFill>
                  <a:schemeClr val="accent3">
                    <a:lumMod val="75000"/>
                  </a:schemeClr>
                </a:solidFill>
              </a:rPr>
              <a:t>     Projet MEDOR                     </a:t>
            </a:r>
            <a:r>
              <a:rPr lang="fr-BE" dirty="0">
                <a:solidFill>
                  <a:srgbClr val="0070C0"/>
                </a:solidFill>
              </a:rPr>
              <a:t>cours de FLE à Bx	              C</a:t>
            </a:r>
            <a:r>
              <a:rPr lang="fr-BE" dirty="0">
                <a:solidFill>
                  <a:schemeClr val="accent5">
                    <a:lumMod val="75000"/>
                  </a:schemeClr>
                </a:solidFill>
              </a:rPr>
              <a:t>ouscous à Liège</a:t>
            </a:r>
          </a:p>
          <a:p>
            <a:pPr marL="114300" indent="0">
              <a:buNone/>
            </a:pPr>
            <a:r>
              <a:rPr lang="fr-BE" dirty="0">
                <a:solidFill>
                  <a:srgbClr val="0070C0"/>
                </a:solidFill>
              </a:rPr>
              <a:t>                        </a:t>
            </a:r>
            <a:r>
              <a:rPr lang="fr-BE" dirty="0">
                <a:solidFill>
                  <a:srgbClr val="FF0000"/>
                </a:solidFill>
              </a:rPr>
              <a:t>Participation à des ciné-débats après la projection des films « Holy Spider », </a:t>
            </a:r>
          </a:p>
          <a:p>
            <a:pPr marL="114300" indent="0">
              <a:buNone/>
            </a:pPr>
            <a:r>
              <a:rPr lang="fr-BE" dirty="0">
                <a:solidFill>
                  <a:srgbClr val="FF0000"/>
                </a:solidFill>
              </a:rPr>
              <a:t>            « Yes </a:t>
            </a:r>
            <a:r>
              <a:rPr lang="fr-BE" dirty="0" err="1">
                <a:solidFill>
                  <a:srgbClr val="FF0000"/>
                </a:solidFill>
              </a:rPr>
              <a:t>we</a:t>
            </a:r>
            <a:r>
              <a:rPr lang="fr-BE" dirty="0">
                <a:solidFill>
                  <a:srgbClr val="FF0000"/>
                </a:solidFill>
              </a:rPr>
              <a:t> fuck! », « </a:t>
            </a:r>
            <a:r>
              <a:rPr lang="fr-BE" dirty="0" err="1">
                <a:solidFill>
                  <a:srgbClr val="FF0000"/>
                </a:solidFill>
              </a:rPr>
              <a:t>Yzer</a:t>
            </a:r>
            <a:r>
              <a:rPr lang="fr-BE" dirty="0">
                <a:solidFill>
                  <a:srgbClr val="FF0000"/>
                </a:solidFill>
              </a:rPr>
              <a:t> », « Noémie dit oui », « Le pays où les putains n’existent pas »</a:t>
            </a:r>
            <a:r>
              <a:rPr lang="fr-BE" dirty="0">
                <a:solidFill>
                  <a:srgbClr val="0070C0"/>
                </a:solidFill>
              </a:rPr>
              <a:t>.</a:t>
            </a:r>
          </a:p>
          <a:p>
            <a:pPr marL="114300" indent="0">
              <a:buNone/>
            </a:pPr>
            <a:r>
              <a:rPr lang="fr-BE" dirty="0">
                <a:solidFill>
                  <a:srgbClr val="00B0F0"/>
                </a:solidFill>
              </a:rPr>
              <a:t>                                            </a:t>
            </a:r>
            <a:r>
              <a:rPr lang="fr-BE" dirty="0">
                <a:solidFill>
                  <a:schemeClr val="accent4">
                    <a:lumMod val="75000"/>
                  </a:schemeClr>
                </a:solidFill>
              </a:rPr>
              <a:t> Enregistrements et lectures de témoignages</a:t>
            </a:r>
          </a:p>
          <a:p>
            <a:pPr marL="114300" indent="0">
              <a:buNone/>
            </a:pPr>
            <a:r>
              <a:rPr lang="fr-BE" dirty="0">
                <a:solidFill>
                  <a:srgbClr val="00B0F0"/>
                </a:solidFill>
              </a:rPr>
              <a:t>Marche du 17 décembre avec UTSOPI et Alias à </a:t>
            </a:r>
            <a:r>
              <a:rPr lang="fr-BE" dirty="0" err="1">
                <a:solidFill>
                  <a:srgbClr val="00B0F0"/>
                </a:solidFill>
              </a:rPr>
              <a:t>Bx</a:t>
            </a:r>
            <a:r>
              <a:rPr lang="fr-BE" dirty="0">
                <a:solidFill>
                  <a:srgbClr val="00B0F0"/>
                </a:solidFill>
              </a:rPr>
              <a:t>  </a:t>
            </a:r>
            <a:r>
              <a:rPr lang="fr-BE" dirty="0">
                <a:solidFill>
                  <a:srgbClr val="0070C0"/>
                </a:solidFill>
              </a:rPr>
              <a:t>           </a:t>
            </a:r>
            <a:r>
              <a:rPr lang="fr-BE" dirty="0">
                <a:solidFill>
                  <a:schemeClr val="accent3"/>
                </a:solidFill>
              </a:rPr>
              <a:t>Hommage à </a:t>
            </a:r>
            <a:r>
              <a:rPr lang="fr-BE" dirty="0" err="1">
                <a:solidFill>
                  <a:schemeClr val="accent3"/>
                </a:solidFill>
              </a:rPr>
              <a:t>Eunice</a:t>
            </a:r>
            <a:r>
              <a:rPr lang="fr-BE" dirty="0">
                <a:solidFill>
                  <a:schemeClr val="accent3"/>
                </a:solidFill>
              </a:rPr>
              <a:t> </a:t>
            </a:r>
            <a:r>
              <a:rPr lang="fr-BE" dirty="0" err="1">
                <a:solidFill>
                  <a:schemeClr val="accent3"/>
                </a:solidFill>
              </a:rPr>
              <a:t>Osayande</a:t>
            </a:r>
            <a:r>
              <a:rPr lang="fr-BE" dirty="0">
                <a:solidFill>
                  <a:schemeClr val="accent3"/>
                </a:solidFill>
              </a:rPr>
              <a:t> </a:t>
            </a:r>
          </a:p>
          <a:p>
            <a:pPr marL="114300" indent="0">
              <a:buNone/>
            </a:pPr>
            <a:r>
              <a:rPr lang="fr-BE" dirty="0">
                <a:solidFill>
                  <a:srgbClr val="0070C0"/>
                </a:solidFill>
              </a:rPr>
              <a:t>     </a:t>
            </a:r>
            <a:r>
              <a:rPr lang="fr-BE" dirty="0">
                <a:solidFill>
                  <a:schemeClr val="accent5">
                    <a:lumMod val="75000"/>
                  </a:schemeClr>
                </a:solidFill>
              </a:rPr>
              <a:t>Promotion de la pièce « </a:t>
            </a:r>
            <a:r>
              <a:rPr lang="fr-BE" dirty="0" err="1">
                <a:solidFill>
                  <a:schemeClr val="accent5">
                    <a:lumMod val="75000"/>
                  </a:schemeClr>
                </a:solidFill>
              </a:rPr>
              <a:t>Paying</a:t>
            </a:r>
            <a:r>
              <a:rPr lang="fr-BE" dirty="0">
                <a:solidFill>
                  <a:schemeClr val="accent5">
                    <a:lumMod val="75000"/>
                  </a:schemeClr>
                </a:solidFill>
              </a:rPr>
              <a:t> for </a:t>
            </a:r>
            <a:r>
              <a:rPr lang="fr-BE" dirty="0" err="1">
                <a:solidFill>
                  <a:schemeClr val="accent5">
                    <a:lumMod val="75000"/>
                  </a:schemeClr>
                </a:solidFill>
              </a:rPr>
              <a:t>it!</a:t>
            </a:r>
            <a:r>
              <a:rPr lang="fr-BE" dirty="0">
                <a:solidFill>
                  <a:schemeClr val="accent5">
                    <a:lumMod val="75000"/>
                  </a:schemeClr>
                </a:solidFill>
              </a:rPr>
              <a:t> » rejouée à Namur, Liège et Charleroi</a:t>
            </a:r>
          </a:p>
        </p:txBody>
      </p:sp>
    </p:spTree>
    <p:extLst>
      <p:ext uri="{BB962C8B-B14F-4D97-AF65-F5344CB8AC3E}">
        <p14:creationId xmlns:p14="http://schemas.microsoft.com/office/powerpoint/2010/main" val="3379565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Un Groupe de Travail  Plaidoyer en effervescence</a:t>
            </a:r>
          </a:p>
        </p:txBody>
      </p:sp>
      <p:sp>
        <p:nvSpPr>
          <p:cNvPr id="3" name="Espace réservé du texte 2"/>
          <p:cNvSpPr>
            <a:spLocks noGrp="1"/>
          </p:cNvSpPr>
          <p:nvPr>
            <p:ph type="body" idx="1"/>
          </p:nvPr>
        </p:nvSpPr>
        <p:spPr>
          <a:xfrm>
            <a:off x="311700" y="1234075"/>
            <a:ext cx="8432250" cy="3334800"/>
          </a:xfrm>
        </p:spPr>
        <p:txBody>
          <a:bodyPr>
            <a:normAutofit fontScale="92500" lnSpcReduction="20000"/>
          </a:bodyPr>
          <a:lstStyle/>
          <a:p>
            <a:pPr marL="114300" indent="0">
              <a:buNone/>
            </a:pPr>
            <a:r>
              <a:rPr lang="fr-BE" dirty="0">
                <a:solidFill>
                  <a:schemeClr val="accent4">
                    <a:lumMod val="75000"/>
                  </a:schemeClr>
                </a:solidFill>
              </a:rPr>
              <a:t>-Plusieurs sensibilisations sur le nouveau code pénal sexuel art. 433 quater/1 à 4. </a:t>
            </a:r>
          </a:p>
          <a:p>
            <a:pPr marL="114300" indent="0">
              <a:buNone/>
            </a:pPr>
            <a:endParaRPr lang="fr-BE" dirty="0">
              <a:solidFill>
                <a:schemeClr val="accent4">
                  <a:lumMod val="75000"/>
                </a:schemeClr>
              </a:solidFill>
            </a:endParaRPr>
          </a:p>
          <a:p>
            <a:pPr marL="114300" indent="0">
              <a:buNone/>
            </a:pPr>
            <a:r>
              <a:rPr lang="fr-BE" dirty="0">
                <a:solidFill>
                  <a:schemeClr val="accent4">
                    <a:lumMod val="75000"/>
                  </a:schemeClr>
                </a:solidFill>
              </a:rPr>
              <a:t>-Concertation avec UTSOPI, </a:t>
            </a:r>
            <a:r>
              <a:rPr lang="fr-BE" dirty="0" err="1">
                <a:solidFill>
                  <a:schemeClr val="accent4">
                    <a:lumMod val="75000"/>
                  </a:schemeClr>
                </a:solidFill>
              </a:rPr>
              <a:t>Violett</a:t>
            </a:r>
            <a:r>
              <a:rPr lang="fr-BE" dirty="0">
                <a:solidFill>
                  <a:schemeClr val="accent4">
                    <a:lumMod val="75000"/>
                  </a:schemeClr>
                </a:solidFill>
              </a:rPr>
              <a:t> et le cabinet </a:t>
            </a:r>
            <a:r>
              <a:rPr lang="fr-BE" dirty="0" err="1">
                <a:solidFill>
                  <a:schemeClr val="accent4">
                    <a:lumMod val="75000"/>
                  </a:schemeClr>
                </a:solidFill>
              </a:rPr>
              <a:t>Dermagne</a:t>
            </a:r>
            <a:r>
              <a:rPr lang="fr-BE" dirty="0">
                <a:solidFill>
                  <a:schemeClr val="accent4">
                    <a:lumMod val="75000"/>
                  </a:schemeClr>
                </a:solidFill>
              </a:rPr>
              <a:t>:</a:t>
            </a:r>
          </a:p>
          <a:p>
            <a:pPr marL="114300" indent="0">
              <a:buNone/>
            </a:pPr>
            <a:r>
              <a:rPr lang="fr-BE" dirty="0">
                <a:solidFill>
                  <a:schemeClr val="accent4">
                    <a:lumMod val="75000"/>
                  </a:schemeClr>
                </a:solidFill>
              </a:rPr>
              <a:t>Préparation d’un projet de loi concernant le futur agrément pour les employeurs. </a:t>
            </a:r>
          </a:p>
          <a:p>
            <a:pPr marL="114300" indent="0">
              <a:buNone/>
            </a:pPr>
            <a:r>
              <a:rPr lang="fr-BE" dirty="0">
                <a:solidFill>
                  <a:schemeClr val="accent4">
                    <a:lumMod val="75000"/>
                  </a:schemeClr>
                </a:solidFill>
              </a:rPr>
              <a:t>Préparation d’un projet de loi encadrant les sites de petites annonces en ligne.</a:t>
            </a:r>
          </a:p>
          <a:p>
            <a:pPr marL="114300" indent="0">
              <a:buNone/>
            </a:pPr>
            <a:endParaRPr lang="fr-BE" dirty="0">
              <a:solidFill>
                <a:schemeClr val="accent4">
                  <a:lumMod val="75000"/>
                </a:schemeClr>
              </a:solidFill>
            </a:endParaRPr>
          </a:p>
          <a:p>
            <a:pPr marL="114300" indent="0">
              <a:buNone/>
            </a:pPr>
            <a:r>
              <a:rPr lang="fr-BE" dirty="0">
                <a:solidFill>
                  <a:schemeClr val="accent4">
                    <a:lumMod val="75000"/>
                  </a:schemeClr>
                </a:solidFill>
              </a:rPr>
              <a:t>-Rencontres avec les syndicats FGTB, CNE et CSC, le banc patronal et la CP Horeca.</a:t>
            </a:r>
          </a:p>
          <a:p>
            <a:pPr marL="114300" indent="0">
              <a:buNone/>
            </a:pPr>
            <a:endParaRPr lang="fr-BE" sz="1800" dirty="0"/>
          </a:p>
          <a:p>
            <a:pPr marL="114300" indent="0">
              <a:buNone/>
            </a:pPr>
            <a:r>
              <a:rPr lang="fr-BE" sz="1800" dirty="0">
                <a:solidFill>
                  <a:schemeClr val="accent4">
                    <a:lumMod val="75000"/>
                  </a:schemeClr>
                </a:solidFill>
              </a:rPr>
              <a:t>-Participation à trois focus-groupe dans le cadre de l'enquête "</a:t>
            </a:r>
            <a:r>
              <a:rPr lang="fr-BE" sz="1800" dirty="0" err="1">
                <a:solidFill>
                  <a:schemeClr val="accent4">
                    <a:lumMod val="75000"/>
                  </a:schemeClr>
                </a:solidFill>
              </a:rPr>
              <a:t>SexWork</a:t>
            </a:r>
            <a:r>
              <a:rPr lang="fr-BE" sz="1800" dirty="0">
                <a:solidFill>
                  <a:schemeClr val="accent4">
                    <a:lumMod val="75000"/>
                  </a:schemeClr>
                </a:solidFill>
              </a:rPr>
              <a:t> in </a:t>
            </a:r>
            <a:r>
              <a:rPr lang="fr-BE" sz="1800" dirty="0" err="1">
                <a:solidFill>
                  <a:schemeClr val="accent4">
                    <a:lumMod val="75000"/>
                  </a:schemeClr>
                </a:solidFill>
              </a:rPr>
              <a:t>Belgium</a:t>
            </a:r>
            <a:r>
              <a:rPr lang="fr-BE" sz="1800" dirty="0">
                <a:solidFill>
                  <a:schemeClr val="accent4">
                    <a:lumMod val="75000"/>
                  </a:schemeClr>
                </a:solidFill>
              </a:rPr>
              <a:t>" menée en consortium entre la KUL, </a:t>
            </a:r>
            <a:r>
              <a:rPr lang="fr-BE" sz="1800" dirty="0" err="1">
                <a:solidFill>
                  <a:schemeClr val="accent4">
                    <a:lumMod val="75000"/>
                  </a:schemeClr>
                </a:solidFill>
              </a:rPr>
              <a:t>l'ULg</a:t>
            </a:r>
            <a:r>
              <a:rPr lang="fr-BE" sz="1800" dirty="0">
                <a:solidFill>
                  <a:schemeClr val="accent4">
                    <a:lumMod val="75000"/>
                  </a:schemeClr>
                </a:solidFill>
              </a:rPr>
              <a:t>, l'</a:t>
            </a:r>
            <a:r>
              <a:rPr lang="fr-BE" sz="1800" dirty="0" err="1">
                <a:solidFill>
                  <a:schemeClr val="accent4">
                    <a:lumMod val="75000"/>
                  </a:schemeClr>
                </a:solidFill>
              </a:rPr>
              <a:t>UCLouvain</a:t>
            </a:r>
            <a:r>
              <a:rPr lang="fr-BE" sz="1800" dirty="0">
                <a:solidFill>
                  <a:schemeClr val="accent4">
                    <a:lumMod val="75000"/>
                  </a:schemeClr>
                </a:solidFill>
              </a:rPr>
              <a:t> et l'UMONS, à la demande de l'Institut pour l'Egalité des Femmes et des Hommes. Ce rapport alimentera les travaux sur les prochains aménagements législatifs (post-élections).</a:t>
            </a:r>
            <a:endParaRPr lang="fr-BE" dirty="0">
              <a:solidFill>
                <a:schemeClr val="accent4">
                  <a:lumMod val="75000"/>
                </a:schemeClr>
              </a:solidFill>
            </a:endParaRPr>
          </a:p>
          <a:p>
            <a:pPr marL="114300" indent="0">
              <a:buNone/>
            </a:pPr>
            <a:endParaRPr lang="fr-BE" dirty="0">
              <a:solidFill>
                <a:schemeClr val="accent4">
                  <a:lumMod val="75000"/>
                </a:schemeClr>
              </a:solidFill>
            </a:endParaRPr>
          </a:p>
        </p:txBody>
      </p:sp>
    </p:spTree>
    <p:extLst>
      <p:ext uri="{BB962C8B-B14F-4D97-AF65-F5344CB8AC3E}">
        <p14:creationId xmlns:p14="http://schemas.microsoft.com/office/powerpoint/2010/main" val="3851600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Une campagne de sensibilisation à l’intention des TDS étudiants</a:t>
            </a:r>
          </a:p>
        </p:txBody>
      </p:sp>
      <p:sp>
        <p:nvSpPr>
          <p:cNvPr id="3" name="Espace réservé du texte 2"/>
          <p:cNvSpPr>
            <a:spLocks noGrp="1"/>
          </p:cNvSpPr>
          <p:nvPr>
            <p:ph type="body" idx="1"/>
          </p:nvPr>
        </p:nvSpPr>
        <p:spPr>
          <a:xfrm>
            <a:off x="311700" y="1017725"/>
            <a:ext cx="8520600" cy="3551150"/>
          </a:xfrm>
        </p:spPr>
        <p:txBody>
          <a:bodyPr/>
          <a:lstStyle/>
          <a:p>
            <a:pPr marL="114300" indent="0">
              <a:buNone/>
            </a:pPr>
            <a:r>
              <a:rPr lang="fr-BE" dirty="0">
                <a:solidFill>
                  <a:schemeClr val="accent4">
                    <a:lumMod val="75000"/>
                  </a:schemeClr>
                </a:solidFill>
              </a:rPr>
              <a:t>  Une affiche		       Deux podcasts	               Des cartes postales</a:t>
            </a:r>
          </a:p>
          <a:p>
            <a:pPr marL="114300" indent="0">
              <a:buNone/>
            </a:pPr>
            <a:r>
              <a:rPr lang="fr-BE" dirty="0">
                <a:solidFill>
                  <a:schemeClr val="accent4">
                    <a:lumMod val="75000"/>
                  </a:schemeClr>
                </a:solidFill>
              </a:rPr>
              <a:t>	      Des rencontres dans les universités et les Hautes Ecoles </a:t>
            </a:r>
          </a:p>
          <a:p>
            <a:pPr marL="114300" indent="0" algn="ctr">
              <a:buNone/>
            </a:pPr>
            <a:endParaRPr lang="fr-BE" dirty="0">
              <a:solidFill>
                <a:schemeClr val="accent4">
                  <a:lumMod val="75000"/>
                </a:schemeClr>
              </a:solidFill>
            </a:endParaRPr>
          </a:p>
        </p:txBody>
      </p:sp>
      <p:pic>
        <p:nvPicPr>
          <p:cNvPr id="5" name="Image 4">
            <a:extLst>
              <a:ext uri="{FF2B5EF4-FFF2-40B4-BE49-F238E27FC236}">
                <a16:creationId xmlns:a16="http://schemas.microsoft.com/office/drawing/2014/main" id="{CC557902-2CF9-13CF-BF47-226E6C6DBCE4}"/>
              </a:ext>
            </a:extLst>
          </p:cNvPr>
          <p:cNvPicPr>
            <a:picLocks noChangeAspect="1"/>
          </p:cNvPicPr>
          <p:nvPr/>
        </p:nvPicPr>
        <p:blipFill>
          <a:blip r:embed="rId2"/>
          <a:stretch>
            <a:fillRect/>
          </a:stretch>
        </p:blipFill>
        <p:spPr>
          <a:xfrm>
            <a:off x="3203971" y="1793081"/>
            <a:ext cx="2736057" cy="3150394"/>
          </a:xfrm>
          <a:prstGeom prst="rect">
            <a:avLst/>
          </a:prstGeom>
        </p:spPr>
      </p:pic>
    </p:spTree>
    <p:extLst>
      <p:ext uri="{BB962C8B-B14F-4D97-AF65-F5344CB8AC3E}">
        <p14:creationId xmlns:p14="http://schemas.microsoft.com/office/powerpoint/2010/main" val="7800154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311700" y="399306"/>
            <a:ext cx="8520600" cy="45719"/>
          </a:xfrm>
        </p:spPr>
        <p:txBody>
          <a:bodyPr>
            <a:normAutofit fontScale="90000"/>
          </a:bodyPr>
          <a:lstStyle/>
          <a:p>
            <a:endParaRPr lang="fr-BE" sz="2000" dirty="0"/>
          </a:p>
        </p:txBody>
      </p:sp>
      <p:sp>
        <p:nvSpPr>
          <p:cNvPr id="3" name="Espace réservé du texte 2"/>
          <p:cNvSpPr>
            <a:spLocks noGrp="1"/>
          </p:cNvSpPr>
          <p:nvPr>
            <p:ph type="body" idx="1"/>
          </p:nvPr>
        </p:nvSpPr>
        <p:spPr>
          <a:xfrm>
            <a:off x="311700" y="964406"/>
            <a:ext cx="8520600" cy="3604469"/>
          </a:xfrm>
        </p:spPr>
        <p:txBody>
          <a:bodyPr>
            <a:normAutofit/>
          </a:bodyPr>
          <a:lstStyle/>
          <a:p>
            <a:pPr marL="114300" indent="0" algn="ctr">
              <a:buNone/>
            </a:pPr>
            <a:r>
              <a:rPr lang="fr-BE" sz="2000" b="1" dirty="0">
                <a:solidFill>
                  <a:schemeClr val="accent4">
                    <a:lumMod val="75000"/>
                  </a:schemeClr>
                </a:solidFill>
              </a:rPr>
              <a:t>Un nouveau </a:t>
            </a:r>
            <a:r>
              <a:rPr lang="fr-BE" sz="2000" b="1" dirty="0">
                <a:solidFill>
                  <a:srgbClr val="FF0000"/>
                </a:solidFill>
              </a:rPr>
              <a:t>podcast</a:t>
            </a:r>
            <a:r>
              <a:rPr lang="fr-BE" sz="2000" b="1" dirty="0">
                <a:solidFill>
                  <a:schemeClr val="accent4">
                    <a:lumMod val="75000"/>
                  </a:schemeClr>
                </a:solidFill>
              </a:rPr>
              <a:t> où les </a:t>
            </a:r>
            <a:r>
              <a:rPr lang="fr-BE" sz="2000" b="1" dirty="0" err="1">
                <a:solidFill>
                  <a:schemeClr val="accent4">
                    <a:lumMod val="75000"/>
                  </a:schemeClr>
                </a:solidFill>
              </a:rPr>
              <a:t>tds</a:t>
            </a:r>
            <a:r>
              <a:rPr lang="fr-BE" sz="2000" b="1" dirty="0">
                <a:solidFill>
                  <a:schemeClr val="accent4">
                    <a:lumMod val="75000"/>
                  </a:schemeClr>
                </a:solidFill>
              </a:rPr>
              <a:t> s’expriment sur leur </a:t>
            </a:r>
            <a:r>
              <a:rPr lang="fr-BE" sz="2000" b="1" dirty="0">
                <a:solidFill>
                  <a:srgbClr val="FF0000"/>
                </a:solidFill>
              </a:rPr>
              <a:t>première fois</a:t>
            </a:r>
            <a:r>
              <a:rPr lang="fr-BE" sz="2000" b="1" dirty="0">
                <a:solidFill>
                  <a:schemeClr val="accent4">
                    <a:lumMod val="75000"/>
                  </a:schemeClr>
                </a:solidFill>
              </a:rPr>
              <a:t>. </a:t>
            </a:r>
            <a:r>
              <a:rPr lang="fr-BE" sz="2000" b="1" dirty="0">
                <a:solidFill>
                  <a:srgbClr val="0070C0"/>
                </a:solidFill>
              </a:rPr>
              <a:t>  </a:t>
            </a:r>
          </a:p>
          <a:p>
            <a:pPr marL="114300" indent="0" algn="ctr">
              <a:buNone/>
            </a:pPr>
            <a:endParaRPr lang="fr-BE" sz="2000" b="1" dirty="0">
              <a:solidFill>
                <a:schemeClr val="accent4">
                  <a:lumMod val="75000"/>
                </a:schemeClr>
              </a:solidFill>
            </a:endParaRPr>
          </a:p>
          <a:p>
            <a:pPr marL="114300" indent="0" algn="ctr">
              <a:buNone/>
            </a:pPr>
            <a:endParaRPr lang="fr-BE" sz="2000" b="1" dirty="0">
              <a:solidFill>
                <a:schemeClr val="accent4">
                  <a:lumMod val="75000"/>
                </a:schemeClr>
              </a:solidFill>
            </a:endParaRPr>
          </a:p>
          <a:p>
            <a:pPr marL="114300" indent="0" algn="ctr">
              <a:buNone/>
            </a:pPr>
            <a:r>
              <a:rPr lang="fr-BE" sz="2000" b="1" dirty="0">
                <a:solidFill>
                  <a:schemeClr val="accent4">
                    <a:lumMod val="75000"/>
                  </a:schemeClr>
                </a:solidFill>
              </a:rPr>
              <a:t>La promotion de nos événements sur</a:t>
            </a:r>
            <a:r>
              <a:rPr lang="fr-BE" sz="2000" b="1" dirty="0">
                <a:solidFill>
                  <a:srgbClr val="FF0000"/>
                </a:solidFill>
              </a:rPr>
              <a:t> Facebook </a:t>
            </a:r>
            <a:r>
              <a:rPr lang="fr-BE" sz="2000" b="1" dirty="0">
                <a:solidFill>
                  <a:schemeClr val="accent4">
                    <a:lumMod val="75000"/>
                  </a:schemeClr>
                </a:solidFill>
              </a:rPr>
              <a:t>(2700 followers)</a:t>
            </a:r>
          </a:p>
          <a:p>
            <a:pPr marL="114300" indent="0" algn="ctr">
              <a:buNone/>
            </a:pPr>
            <a:r>
              <a:rPr lang="fr-BE" sz="2000" b="1" dirty="0">
                <a:solidFill>
                  <a:schemeClr val="accent4">
                    <a:lumMod val="75000"/>
                  </a:schemeClr>
                </a:solidFill>
              </a:rPr>
              <a:t> et sur</a:t>
            </a:r>
            <a:r>
              <a:rPr lang="fr-BE" sz="2000" b="1" dirty="0">
                <a:solidFill>
                  <a:srgbClr val="FF0000"/>
                </a:solidFill>
              </a:rPr>
              <a:t> Instagram </a:t>
            </a:r>
            <a:r>
              <a:rPr lang="fr-BE" sz="2000" b="1" dirty="0">
                <a:solidFill>
                  <a:schemeClr val="accent4">
                    <a:lumMod val="75000"/>
                  </a:schemeClr>
                </a:solidFill>
              </a:rPr>
              <a:t>(991 followers)</a:t>
            </a:r>
          </a:p>
          <a:p>
            <a:pPr marL="114300" indent="0" algn="ctr">
              <a:buNone/>
            </a:pPr>
            <a:endParaRPr lang="fr-BE" sz="2000" b="1" dirty="0"/>
          </a:p>
          <a:p>
            <a:pPr marL="114300" indent="0" algn="ctr">
              <a:buNone/>
            </a:pPr>
            <a:endParaRPr lang="fr-BE" sz="2000" b="1" dirty="0"/>
          </a:p>
          <a:p>
            <a:pPr marL="114300" indent="0" algn="ctr">
              <a:buNone/>
            </a:pPr>
            <a:r>
              <a:rPr lang="fr-BE" sz="2000" b="1" dirty="0">
                <a:solidFill>
                  <a:schemeClr val="accent4">
                    <a:lumMod val="75000"/>
                  </a:schemeClr>
                </a:solidFill>
              </a:rPr>
              <a:t>La mise à jour de notre site </a:t>
            </a:r>
            <a:r>
              <a:rPr lang="fr-BE" sz="2000" b="1" dirty="0">
                <a:solidFill>
                  <a:schemeClr val="accent4">
                    <a:lumMod val="75000"/>
                  </a:schemeClr>
                </a:solidFill>
                <a:hlinkClick r:id="rId2">
                  <a:extLst>
                    <a:ext uri="{A12FA001-AC4F-418D-AE19-62706E023703}">
                      <ahyp:hlinkClr xmlns:ahyp="http://schemas.microsoft.com/office/drawing/2018/hyperlinkcolor" val="tx"/>
                    </a:ext>
                  </a:extLst>
                </a:hlinkClick>
              </a:rPr>
              <a:t>www.espacep.be</a:t>
            </a:r>
            <a:r>
              <a:rPr lang="fr-BE" sz="2000" b="1" dirty="0">
                <a:solidFill>
                  <a:schemeClr val="accent4">
                    <a:lumMod val="75000"/>
                  </a:schemeClr>
                </a:solidFill>
              </a:rPr>
              <a:t> avec la création d’un </a:t>
            </a:r>
            <a:r>
              <a:rPr lang="fr-BE" sz="2000" b="1" dirty="0">
                <a:solidFill>
                  <a:srgbClr val="FF0000"/>
                </a:solidFill>
              </a:rPr>
              <a:t>onglet spécialement pour les </a:t>
            </a:r>
            <a:r>
              <a:rPr lang="fr-BE" sz="2000" b="1" dirty="0" err="1">
                <a:solidFill>
                  <a:srgbClr val="FF0000"/>
                </a:solidFill>
              </a:rPr>
              <a:t>tds</a:t>
            </a:r>
            <a:r>
              <a:rPr lang="fr-BE" sz="2000" b="1" dirty="0">
                <a:solidFill>
                  <a:srgbClr val="FF0000"/>
                </a:solidFill>
              </a:rPr>
              <a:t> étudiants.</a:t>
            </a:r>
          </a:p>
          <a:p>
            <a:pPr marL="114300" indent="0" algn="ctr">
              <a:buNone/>
            </a:pPr>
            <a:endParaRPr lang="fr-BE" sz="2000" b="1" dirty="0">
              <a:solidFill>
                <a:srgbClr val="FF0000"/>
              </a:solidFill>
            </a:endParaRPr>
          </a:p>
        </p:txBody>
      </p:sp>
    </p:spTree>
    <p:extLst>
      <p:ext uri="{BB962C8B-B14F-4D97-AF65-F5344CB8AC3E}">
        <p14:creationId xmlns:p14="http://schemas.microsoft.com/office/powerpoint/2010/main" val="3308954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400" dirty="0"/>
              <a:t>Nos 35 ans fêtés une première fois au Théâtre Delta de Namur en diffusant « </a:t>
            </a:r>
            <a:r>
              <a:rPr lang="fr-BE" sz="2400" dirty="0" err="1"/>
              <a:t>Paying</a:t>
            </a:r>
            <a:r>
              <a:rPr lang="fr-BE" sz="2400" dirty="0"/>
              <a:t> for </a:t>
            </a:r>
            <a:r>
              <a:rPr lang="fr-BE" sz="2400" dirty="0" err="1"/>
              <a:t>it</a:t>
            </a:r>
            <a:r>
              <a:rPr lang="fr-BE" sz="2400" dirty="0"/>
              <a:t> » de la compagnie La brute et un GT pour préparer la soirée du 18 avril 2024.  </a:t>
            </a:r>
          </a:p>
        </p:txBody>
      </p:sp>
    </p:spTree>
    <p:extLst>
      <p:ext uri="{BB962C8B-B14F-4D97-AF65-F5344CB8AC3E}">
        <p14:creationId xmlns:p14="http://schemas.microsoft.com/office/powerpoint/2010/main" val="156999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4"/>
          <p:cNvSpPr txBox="1">
            <a:spLocks noGrp="1"/>
          </p:cNvSpPr>
          <p:nvPr>
            <p:ph type="title"/>
          </p:nvPr>
        </p:nvSpPr>
        <p:spPr>
          <a:xfrm>
            <a:off x="311700" y="445024"/>
            <a:ext cx="8520600" cy="950223"/>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fr-BE" dirty="0"/>
              <a:t>Un travail de proximité maintenu à Bruxelles malgré l’explosion de la violence</a:t>
            </a:r>
            <a:endParaRPr dirty="0"/>
          </a:p>
        </p:txBody>
      </p:sp>
      <p:sp>
        <p:nvSpPr>
          <p:cNvPr id="65" name="Google Shape;65;p14"/>
          <p:cNvSpPr txBox="1">
            <a:spLocks noGrp="1"/>
          </p:cNvSpPr>
          <p:nvPr>
            <p:ph type="body" idx="1"/>
          </p:nvPr>
        </p:nvSpPr>
        <p:spPr>
          <a:xfrm>
            <a:off x="311700" y="1639613"/>
            <a:ext cx="8520600" cy="2929261"/>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dirty="0"/>
          </a:p>
        </p:txBody>
      </p:sp>
      <p:graphicFrame>
        <p:nvGraphicFramePr>
          <p:cNvPr id="2" name="Tableau 1"/>
          <p:cNvGraphicFramePr>
            <a:graphicFrameLocks noGrp="1"/>
          </p:cNvGraphicFramePr>
          <p:nvPr>
            <p:extLst>
              <p:ext uri="{D42A27DB-BD31-4B8C-83A1-F6EECF244321}">
                <p14:modId xmlns:p14="http://schemas.microsoft.com/office/powerpoint/2010/main" val="2837671307"/>
              </p:ext>
            </p:extLst>
          </p:nvPr>
        </p:nvGraphicFramePr>
        <p:xfrm>
          <a:off x="365235" y="1490367"/>
          <a:ext cx="8479220" cy="2987040"/>
        </p:xfrm>
        <a:graphic>
          <a:graphicData uri="http://schemas.openxmlformats.org/drawingml/2006/table">
            <a:tbl>
              <a:tblPr firstRow="1" bandRow="1">
                <a:tableStyleId>{5C22544A-7EE6-4342-B048-85BDC9FD1C3A}</a:tableStyleId>
              </a:tblPr>
              <a:tblGrid>
                <a:gridCol w="8479220">
                  <a:extLst>
                    <a:ext uri="{9D8B030D-6E8A-4147-A177-3AD203B41FA5}">
                      <a16:colId xmlns:a16="http://schemas.microsoft.com/office/drawing/2014/main" val="20000"/>
                    </a:ext>
                  </a:extLst>
                </a:gridCol>
              </a:tblGrid>
              <a:tr h="2826188">
                <a:tc>
                  <a:txBody>
                    <a:bodyPr/>
                    <a:lstStyle/>
                    <a:p>
                      <a:r>
                        <a:rPr lang="fr-BE" sz="1600" b="1" i="0" u="none" strike="noStrike" cap="none" dirty="0">
                          <a:solidFill>
                            <a:schemeClr val="lt1"/>
                          </a:solidFill>
                          <a:effectLst/>
                          <a:latin typeface="+mn-lt"/>
                          <a:ea typeface="+mn-ea"/>
                          <a:cs typeface="+mn-cs"/>
                          <a:sym typeface="Arial"/>
                        </a:rPr>
                        <a:t>Environ 210 TDS sont entrés en contact direct avec Espace P… Bruxelles chaque semaine soit</a:t>
                      </a:r>
                    </a:p>
                    <a:p>
                      <a:endParaRPr lang="fr-BE" sz="1600" b="1" i="0" u="none" strike="noStrike" cap="none" dirty="0">
                        <a:solidFill>
                          <a:schemeClr val="lt1"/>
                        </a:solidFill>
                        <a:effectLst/>
                        <a:latin typeface="+mn-lt"/>
                        <a:ea typeface="+mn-ea"/>
                        <a:cs typeface="+mn-cs"/>
                        <a:sym typeface="Arial"/>
                      </a:endParaRPr>
                    </a:p>
                    <a:p>
                      <a:r>
                        <a:rPr lang="fr-BE" sz="1600" b="1" i="0" u="none" strike="noStrike" cap="none" dirty="0">
                          <a:solidFill>
                            <a:schemeClr val="lt1"/>
                          </a:solidFill>
                          <a:effectLst/>
                          <a:latin typeface="+mn-lt"/>
                          <a:ea typeface="+mn-ea"/>
                          <a:cs typeface="+mn-cs"/>
                          <a:sym typeface="Arial"/>
                        </a:rPr>
                        <a:t>-Quartier </a:t>
                      </a:r>
                      <a:r>
                        <a:rPr lang="fr-BE" sz="1600" b="1" i="0" u="none" strike="noStrike" cap="none" dirty="0" err="1">
                          <a:solidFill>
                            <a:schemeClr val="lt1"/>
                          </a:solidFill>
                          <a:effectLst/>
                          <a:latin typeface="+mn-lt"/>
                          <a:ea typeface="+mn-ea"/>
                          <a:cs typeface="+mn-cs"/>
                          <a:sym typeface="Arial"/>
                        </a:rPr>
                        <a:t>Yzer</a:t>
                      </a:r>
                      <a:r>
                        <a:rPr lang="fr-BE" sz="1600" b="1" i="0" u="none" strike="noStrike" cap="none" dirty="0">
                          <a:solidFill>
                            <a:schemeClr val="lt1"/>
                          </a:solidFill>
                          <a:effectLst/>
                          <a:latin typeface="+mn-lt"/>
                          <a:ea typeface="+mn-ea"/>
                          <a:cs typeface="+mn-cs"/>
                          <a:sym typeface="Arial"/>
                        </a:rPr>
                        <a:t> (prostitution de rue) : +/-40 </a:t>
                      </a:r>
                      <a:r>
                        <a:rPr lang="fr-BE" sz="1600" b="1" i="0" u="none" strike="noStrike" cap="none" dirty="0" err="1">
                          <a:solidFill>
                            <a:schemeClr val="lt1"/>
                          </a:solidFill>
                          <a:effectLst/>
                          <a:latin typeface="+mn-lt"/>
                          <a:ea typeface="+mn-ea"/>
                          <a:cs typeface="+mn-cs"/>
                          <a:sym typeface="Arial"/>
                        </a:rPr>
                        <a:t>tds</a:t>
                      </a:r>
                      <a:r>
                        <a:rPr lang="fr-BE" sz="1600" b="1" i="0" u="none" strike="noStrike" cap="none" dirty="0">
                          <a:solidFill>
                            <a:schemeClr val="lt1"/>
                          </a:solidFill>
                          <a:effectLst/>
                          <a:latin typeface="+mn-lt"/>
                          <a:ea typeface="+mn-ea"/>
                          <a:cs typeface="+mn-cs"/>
                          <a:sym typeface="Arial"/>
                        </a:rPr>
                        <a:t> l’après-midi , +/- 35 </a:t>
                      </a:r>
                      <a:r>
                        <a:rPr lang="fr-BE" sz="1600" b="1" i="0" u="none" strike="noStrike" cap="none" dirty="0" err="1">
                          <a:solidFill>
                            <a:schemeClr val="lt1"/>
                          </a:solidFill>
                          <a:effectLst/>
                          <a:latin typeface="+mn-lt"/>
                          <a:ea typeface="+mn-ea"/>
                          <a:cs typeface="+mn-cs"/>
                          <a:sym typeface="Arial"/>
                        </a:rPr>
                        <a:t>tds</a:t>
                      </a:r>
                      <a:r>
                        <a:rPr lang="fr-BE" sz="1600" b="1" i="0" u="none" strike="noStrike" cap="none" dirty="0">
                          <a:solidFill>
                            <a:schemeClr val="lt1"/>
                          </a:solidFill>
                          <a:effectLst/>
                          <a:latin typeface="+mn-lt"/>
                          <a:ea typeface="+mn-ea"/>
                          <a:cs typeface="+mn-cs"/>
                          <a:sym typeface="Arial"/>
                        </a:rPr>
                        <a:t> le soir      </a:t>
                      </a:r>
                    </a:p>
                    <a:p>
                      <a:r>
                        <a:rPr lang="fr-BE" sz="1600" b="1" i="0" u="none" strike="noStrike" cap="none" dirty="0">
                          <a:solidFill>
                            <a:schemeClr val="lt1"/>
                          </a:solidFill>
                          <a:effectLst/>
                          <a:latin typeface="+mn-lt"/>
                          <a:ea typeface="+mn-ea"/>
                          <a:cs typeface="+mn-cs"/>
                          <a:sym typeface="Arial"/>
                        </a:rPr>
                        <a:t>                                                         </a:t>
                      </a:r>
                    </a:p>
                    <a:p>
                      <a:r>
                        <a:rPr lang="fr-BE" sz="1600" b="1" i="0" u="none" strike="noStrike" cap="none" dirty="0">
                          <a:solidFill>
                            <a:schemeClr val="lt1"/>
                          </a:solidFill>
                          <a:effectLst/>
                          <a:latin typeface="+mn-lt"/>
                          <a:ea typeface="+mn-ea"/>
                          <a:cs typeface="+mn-cs"/>
                          <a:sym typeface="Arial"/>
                        </a:rPr>
                        <a:t>-Rue d’</a:t>
                      </a:r>
                      <a:r>
                        <a:rPr lang="fr-BE" sz="1600" b="1" i="0" u="none" strike="noStrike" cap="none" dirty="0" err="1">
                          <a:solidFill>
                            <a:schemeClr val="lt1"/>
                          </a:solidFill>
                          <a:effectLst/>
                          <a:latin typeface="+mn-lt"/>
                          <a:ea typeface="+mn-ea"/>
                          <a:cs typeface="+mn-cs"/>
                          <a:sym typeface="Arial"/>
                        </a:rPr>
                        <a:t>Aerschot</a:t>
                      </a:r>
                      <a:r>
                        <a:rPr lang="fr-BE" sz="1600" b="1" i="0" u="none" strike="noStrike" cap="none" dirty="0">
                          <a:solidFill>
                            <a:schemeClr val="lt1"/>
                          </a:solidFill>
                          <a:effectLst/>
                          <a:latin typeface="+mn-lt"/>
                          <a:ea typeface="+mn-ea"/>
                          <a:cs typeface="+mn-cs"/>
                          <a:sym typeface="Arial"/>
                        </a:rPr>
                        <a:t> (bars) : +/-15 TDS/ semaine </a:t>
                      </a:r>
                    </a:p>
                    <a:p>
                      <a:endParaRPr lang="fr-BE" sz="1600" b="1" i="0" u="none" strike="noStrike" cap="none" dirty="0">
                        <a:solidFill>
                          <a:schemeClr val="lt1"/>
                        </a:solidFill>
                        <a:effectLst/>
                        <a:latin typeface="+mn-lt"/>
                        <a:ea typeface="+mn-ea"/>
                        <a:cs typeface="+mn-cs"/>
                        <a:sym typeface="Arial"/>
                      </a:endParaRPr>
                    </a:p>
                    <a:p>
                      <a:r>
                        <a:rPr lang="fr-BE" sz="1600" b="1" i="0" u="none" strike="noStrike" cap="none" dirty="0">
                          <a:solidFill>
                            <a:schemeClr val="lt1"/>
                          </a:solidFill>
                          <a:effectLst/>
                          <a:latin typeface="+mn-lt"/>
                          <a:ea typeface="+mn-ea"/>
                          <a:cs typeface="+mn-cs"/>
                          <a:sym typeface="Arial"/>
                        </a:rPr>
                        <a:t>-Carrées de saint Josse et Schaerbeek : +/-35 </a:t>
                      </a:r>
                      <a:r>
                        <a:rPr lang="fr-BE" sz="1600" b="1" i="0" u="none" strike="noStrike" cap="none" dirty="0" err="1">
                          <a:solidFill>
                            <a:schemeClr val="lt1"/>
                          </a:solidFill>
                          <a:effectLst/>
                          <a:latin typeface="+mn-lt"/>
                          <a:ea typeface="+mn-ea"/>
                          <a:cs typeface="+mn-cs"/>
                          <a:sym typeface="Arial"/>
                        </a:rPr>
                        <a:t>tds</a:t>
                      </a:r>
                      <a:r>
                        <a:rPr lang="fr-BE" sz="1600" b="1" i="0" u="none" strike="noStrike" cap="none" dirty="0">
                          <a:solidFill>
                            <a:schemeClr val="lt1"/>
                          </a:solidFill>
                          <a:effectLst/>
                          <a:latin typeface="+mn-lt"/>
                          <a:ea typeface="+mn-ea"/>
                          <a:cs typeface="+mn-cs"/>
                          <a:sym typeface="Arial"/>
                        </a:rPr>
                        <a:t> en journée , +/- 60 </a:t>
                      </a:r>
                      <a:r>
                        <a:rPr lang="fr-BE" sz="1600" b="1" i="0" u="none" strike="noStrike" cap="none" dirty="0" err="1">
                          <a:solidFill>
                            <a:schemeClr val="lt1"/>
                          </a:solidFill>
                          <a:effectLst/>
                          <a:latin typeface="+mn-lt"/>
                          <a:ea typeface="+mn-ea"/>
                          <a:cs typeface="+mn-cs"/>
                          <a:sym typeface="Arial"/>
                        </a:rPr>
                        <a:t>tds</a:t>
                      </a:r>
                      <a:r>
                        <a:rPr lang="fr-BE" sz="1600" b="1" i="0" u="none" strike="noStrike" cap="none" dirty="0">
                          <a:solidFill>
                            <a:schemeClr val="lt1"/>
                          </a:solidFill>
                          <a:effectLst/>
                          <a:latin typeface="+mn-lt"/>
                          <a:ea typeface="+mn-ea"/>
                          <a:cs typeface="+mn-cs"/>
                          <a:sym typeface="Arial"/>
                        </a:rPr>
                        <a:t> le soir </a:t>
                      </a:r>
                    </a:p>
                    <a:p>
                      <a:endParaRPr lang="fr-BE" sz="1600" b="1" i="0" u="none" strike="noStrike" cap="none" dirty="0">
                        <a:solidFill>
                          <a:schemeClr val="lt1"/>
                        </a:solidFill>
                        <a:effectLst/>
                        <a:latin typeface="+mn-lt"/>
                        <a:ea typeface="+mn-ea"/>
                        <a:cs typeface="+mn-cs"/>
                        <a:sym typeface="Arial"/>
                      </a:endParaRPr>
                    </a:p>
                    <a:p>
                      <a:r>
                        <a:rPr lang="fr-BE" sz="1600" b="1" i="0" u="none" strike="noStrike" cap="none" dirty="0">
                          <a:solidFill>
                            <a:schemeClr val="lt1"/>
                          </a:solidFill>
                          <a:effectLst/>
                          <a:latin typeface="+mn-lt"/>
                          <a:ea typeface="+mn-ea"/>
                          <a:cs typeface="+mn-cs"/>
                          <a:sym typeface="Arial"/>
                        </a:rPr>
                        <a:t>-Chat sur Quartier Rouge : +/- 25 </a:t>
                      </a:r>
                      <a:r>
                        <a:rPr lang="fr-BE" sz="1600" b="1" i="0" u="none" strike="noStrike" cap="none" dirty="0" err="1">
                          <a:solidFill>
                            <a:schemeClr val="lt1"/>
                          </a:solidFill>
                          <a:effectLst/>
                          <a:latin typeface="+mn-lt"/>
                          <a:ea typeface="+mn-ea"/>
                          <a:cs typeface="+mn-cs"/>
                          <a:sym typeface="Arial"/>
                        </a:rPr>
                        <a:t>tds</a:t>
                      </a:r>
                      <a:r>
                        <a:rPr lang="fr-BE" sz="1600" b="1" i="0" u="none" strike="noStrike" cap="none" dirty="0">
                          <a:solidFill>
                            <a:schemeClr val="lt1"/>
                          </a:solidFill>
                          <a:effectLst/>
                          <a:latin typeface="+mn-lt"/>
                          <a:ea typeface="+mn-ea"/>
                          <a:cs typeface="+mn-cs"/>
                          <a:sym typeface="Arial"/>
                        </a:rPr>
                        <a:t>/semaine</a:t>
                      </a:r>
                    </a:p>
                    <a:p>
                      <a:r>
                        <a:rPr lang="fr-BE" sz="1600" b="1" i="0" u="none" strike="noStrike" cap="none" dirty="0">
                          <a:solidFill>
                            <a:schemeClr val="lt1"/>
                          </a:solidFill>
                          <a:effectLst/>
                          <a:latin typeface="+mn-lt"/>
                          <a:ea typeface="+mn-ea"/>
                          <a:cs typeface="+mn-cs"/>
                          <a:sym typeface="Arial"/>
                        </a:rPr>
                        <a:t> </a:t>
                      </a:r>
                    </a:p>
                    <a:p>
                      <a:r>
                        <a:rPr lang="fr-BE" sz="1400" b="1" i="0" u="none" strike="noStrike" cap="none" dirty="0">
                          <a:solidFill>
                            <a:schemeClr val="lt1"/>
                          </a:solidFill>
                          <a:effectLst/>
                          <a:latin typeface="+mn-lt"/>
                          <a:ea typeface="+mn-ea"/>
                          <a:cs typeface="+mn-cs"/>
                          <a:sym typeface="Arial"/>
                        </a:rPr>
                        <a:t> </a:t>
                      </a:r>
                      <a:endParaRPr lang="fr-BE" dirty="0"/>
                    </a:p>
                  </a:txBody>
                  <a:tcPr/>
                </a:tc>
                <a:extLst>
                  <a:ext uri="{0D108BD9-81ED-4DB2-BD59-A6C34878D82A}">
                    <a16:rowId xmlns:a16="http://schemas.microsoft.com/office/drawing/2014/main" val="10000"/>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Un voyage d’étude en Bulgarie	</a:t>
            </a:r>
          </a:p>
        </p:txBody>
      </p:sp>
      <p:sp>
        <p:nvSpPr>
          <p:cNvPr id="3" name="Espace réservé du texte 2"/>
          <p:cNvSpPr>
            <a:spLocks noGrp="1"/>
          </p:cNvSpPr>
          <p:nvPr>
            <p:ph type="body" idx="1"/>
          </p:nvPr>
        </p:nvSpPr>
        <p:spPr>
          <a:xfrm>
            <a:off x="358481" y="1234049"/>
            <a:ext cx="3999900" cy="3334800"/>
          </a:xfrm>
        </p:spPr>
        <p:txBody>
          <a:bodyPr/>
          <a:lstStyle/>
          <a:p>
            <a:pPr marL="139700" indent="0">
              <a:buNone/>
            </a:pPr>
            <a:r>
              <a:rPr lang="fr-BE" dirty="0">
                <a:solidFill>
                  <a:srgbClr val="0070C0"/>
                </a:solidFill>
              </a:rPr>
              <a:t>Rencontre de l’association </a:t>
            </a:r>
            <a:r>
              <a:rPr lang="fr-BE" sz="2000" dirty="0">
                <a:solidFill>
                  <a:srgbClr val="0070C0"/>
                </a:solidFill>
              </a:rPr>
              <a:t>A-21 </a:t>
            </a:r>
            <a:r>
              <a:rPr lang="fr-BE" dirty="0">
                <a:solidFill>
                  <a:srgbClr val="0070C0"/>
                </a:solidFill>
              </a:rPr>
              <a:t> et de la </a:t>
            </a:r>
            <a:r>
              <a:rPr lang="fr-BE" sz="2000" dirty="0">
                <a:solidFill>
                  <a:srgbClr val="0070C0"/>
                </a:solidFill>
              </a:rPr>
              <a:t>Fondation </a:t>
            </a:r>
            <a:r>
              <a:rPr lang="fr-BE" sz="2000" dirty="0" err="1">
                <a:solidFill>
                  <a:srgbClr val="0070C0"/>
                </a:solidFill>
              </a:rPr>
              <a:t>Health</a:t>
            </a:r>
            <a:r>
              <a:rPr lang="fr-BE" sz="2000" dirty="0">
                <a:solidFill>
                  <a:srgbClr val="0070C0"/>
                </a:solidFill>
              </a:rPr>
              <a:t> and Social </a:t>
            </a:r>
            <a:r>
              <a:rPr lang="fr-BE" sz="2000" dirty="0" err="1">
                <a:solidFill>
                  <a:srgbClr val="0070C0"/>
                </a:solidFill>
              </a:rPr>
              <a:t>Development</a:t>
            </a:r>
            <a:r>
              <a:rPr lang="fr-BE" sz="2000" dirty="0">
                <a:solidFill>
                  <a:srgbClr val="0070C0"/>
                </a:solidFill>
              </a:rPr>
              <a:t>  </a:t>
            </a:r>
            <a:r>
              <a:rPr lang="fr-BE" dirty="0">
                <a:solidFill>
                  <a:srgbClr val="0070C0"/>
                </a:solidFill>
              </a:rPr>
              <a:t>à </a:t>
            </a:r>
            <a:r>
              <a:rPr lang="fr-BE" sz="2000" dirty="0">
                <a:solidFill>
                  <a:srgbClr val="FF0000"/>
                </a:solidFill>
              </a:rPr>
              <a:t>Sofia</a:t>
            </a:r>
            <a:r>
              <a:rPr lang="fr-BE" sz="2000" dirty="0">
                <a:solidFill>
                  <a:srgbClr val="0070C0"/>
                </a:solidFill>
              </a:rPr>
              <a:t>.</a:t>
            </a:r>
          </a:p>
          <a:p>
            <a:pPr marL="139700" indent="0">
              <a:buNone/>
            </a:pPr>
            <a:endParaRPr lang="fr-BE" dirty="0">
              <a:solidFill>
                <a:srgbClr val="0070C0"/>
              </a:solidFill>
            </a:endParaRPr>
          </a:p>
          <a:p>
            <a:pPr marL="139700" indent="0">
              <a:buNone/>
            </a:pPr>
            <a:r>
              <a:rPr lang="fr-BE" dirty="0">
                <a:solidFill>
                  <a:srgbClr val="0070C0"/>
                </a:solidFill>
              </a:rPr>
              <a:t>-Meilleure compréhension du contexte bulgare (Pauvreté, accès difficile au remboursement des soins de santé,</a:t>
            </a:r>
          </a:p>
          <a:p>
            <a:pPr marL="139700" indent="0">
              <a:buNone/>
            </a:pPr>
            <a:r>
              <a:rPr lang="fr-BE" dirty="0">
                <a:solidFill>
                  <a:srgbClr val="0070C0"/>
                </a:solidFill>
              </a:rPr>
              <a:t>migration, TEH).  </a:t>
            </a:r>
          </a:p>
          <a:p>
            <a:pPr marL="139700" indent="0">
              <a:buNone/>
            </a:pPr>
            <a:r>
              <a:rPr lang="fr-BE" dirty="0">
                <a:solidFill>
                  <a:srgbClr val="0070C0"/>
                </a:solidFill>
              </a:rPr>
              <a:t>-Meilleure compréhension du contexte des Roms.</a:t>
            </a:r>
          </a:p>
        </p:txBody>
      </p:sp>
      <p:sp>
        <p:nvSpPr>
          <p:cNvPr id="4" name="Espace réservé du texte 3"/>
          <p:cNvSpPr>
            <a:spLocks noGrp="1"/>
          </p:cNvSpPr>
          <p:nvPr>
            <p:ph type="body" idx="2"/>
          </p:nvPr>
        </p:nvSpPr>
        <p:spPr>
          <a:xfrm>
            <a:off x="4832400" y="1643062"/>
            <a:ext cx="3999900" cy="2925787"/>
          </a:xfrm>
        </p:spPr>
        <p:txBody>
          <a:bodyPr>
            <a:normAutofit/>
          </a:bodyPr>
          <a:lstStyle/>
          <a:p>
            <a:pPr marL="139700" indent="0">
              <a:buNone/>
            </a:pPr>
            <a:endParaRPr lang="fr-BE" dirty="0">
              <a:solidFill>
                <a:srgbClr val="0070C0"/>
              </a:solidFill>
            </a:endParaRPr>
          </a:p>
          <a:p>
            <a:pPr marL="139700" indent="0">
              <a:buNone/>
            </a:pPr>
            <a:r>
              <a:rPr lang="fr-BE" dirty="0">
                <a:solidFill>
                  <a:srgbClr val="0070C0"/>
                </a:solidFill>
              </a:rPr>
              <a:t>Prévention des IST et RDR auprès des usagers de drogues dans les clubs touristiques de </a:t>
            </a:r>
            <a:r>
              <a:rPr lang="fr-BE" sz="2000" dirty="0">
                <a:solidFill>
                  <a:srgbClr val="FF0000"/>
                </a:solidFill>
              </a:rPr>
              <a:t>Sunny Beach </a:t>
            </a:r>
            <a:r>
              <a:rPr lang="fr-BE" dirty="0">
                <a:solidFill>
                  <a:srgbClr val="0070C0"/>
                </a:solidFill>
              </a:rPr>
              <a:t>avec l’association </a:t>
            </a:r>
            <a:r>
              <a:rPr lang="fr-BE" sz="2000" dirty="0">
                <a:solidFill>
                  <a:srgbClr val="0070C0"/>
                </a:solidFill>
              </a:rPr>
              <a:t>Dose of Love</a:t>
            </a:r>
            <a:r>
              <a:rPr lang="fr-BE" dirty="0">
                <a:solidFill>
                  <a:srgbClr val="0070C0"/>
                </a:solidFill>
              </a:rPr>
              <a:t>.</a:t>
            </a:r>
          </a:p>
          <a:p>
            <a:pPr marL="139700" indent="0">
              <a:buNone/>
            </a:pPr>
            <a:endParaRPr lang="fr-BE" sz="1200" dirty="0">
              <a:solidFill>
                <a:srgbClr val="0070C0"/>
              </a:solidFill>
            </a:endParaRPr>
          </a:p>
          <a:p>
            <a:pPr marL="139700" indent="0">
              <a:buNone/>
            </a:pPr>
            <a:r>
              <a:rPr lang="fr-BE" dirty="0">
                <a:solidFill>
                  <a:srgbClr val="0070C0"/>
                </a:solidFill>
              </a:rPr>
              <a:t>Rencontre avec </a:t>
            </a:r>
            <a:r>
              <a:rPr lang="fr-BE" sz="2000" dirty="0">
                <a:solidFill>
                  <a:srgbClr val="0070C0"/>
                </a:solidFill>
              </a:rPr>
              <a:t>l’association d’entraide aux Roms</a:t>
            </a:r>
            <a:r>
              <a:rPr lang="fr-BE" dirty="0">
                <a:solidFill>
                  <a:srgbClr val="0070C0"/>
                </a:solidFill>
              </a:rPr>
              <a:t> de </a:t>
            </a:r>
            <a:r>
              <a:rPr lang="fr-BE" sz="2000" dirty="0">
                <a:solidFill>
                  <a:srgbClr val="FF0000"/>
                </a:solidFill>
              </a:rPr>
              <a:t>Burgas</a:t>
            </a:r>
            <a:r>
              <a:rPr lang="fr-BE" dirty="0">
                <a:solidFill>
                  <a:srgbClr val="FF0000"/>
                </a:solidFill>
              </a:rPr>
              <a:t>.   </a:t>
            </a:r>
          </a:p>
        </p:txBody>
      </p:sp>
      <p:pic>
        <p:nvPicPr>
          <p:cNvPr id="6" name="Image 5">
            <a:extLst>
              <a:ext uri="{FF2B5EF4-FFF2-40B4-BE49-F238E27FC236}">
                <a16:creationId xmlns:a16="http://schemas.microsoft.com/office/drawing/2014/main" id="{ECCF71FA-43E5-ECC8-7148-DB4A5398421D}"/>
              </a:ext>
            </a:extLst>
          </p:cNvPr>
          <p:cNvPicPr>
            <a:picLocks noChangeAspect="1"/>
          </p:cNvPicPr>
          <p:nvPr/>
        </p:nvPicPr>
        <p:blipFill>
          <a:blip r:embed="rId2"/>
          <a:stretch>
            <a:fillRect/>
          </a:stretch>
        </p:blipFill>
        <p:spPr>
          <a:xfrm>
            <a:off x="5643563" y="514349"/>
            <a:ext cx="1878806" cy="1050131"/>
          </a:xfrm>
          <a:prstGeom prst="rect">
            <a:avLst/>
          </a:prstGeom>
        </p:spPr>
      </p:pic>
    </p:spTree>
    <p:extLst>
      <p:ext uri="{BB962C8B-B14F-4D97-AF65-F5344CB8AC3E}">
        <p14:creationId xmlns:p14="http://schemas.microsoft.com/office/powerpoint/2010/main" val="8496638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Le personnel en souffrance </a:t>
            </a:r>
          </a:p>
        </p:txBody>
      </p:sp>
      <p:sp>
        <p:nvSpPr>
          <p:cNvPr id="3" name="Espace réservé du texte 2"/>
          <p:cNvSpPr>
            <a:spLocks noGrp="1"/>
          </p:cNvSpPr>
          <p:nvPr>
            <p:ph type="body" idx="1"/>
          </p:nvPr>
        </p:nvSpPr>
        <p:spPr>
          <a:xfrm>
            <a:off x="311700" y="1074944"/>
            <a:ext cx="8520600" cy="3493931"/>
          </a:xfrm>
        </p:spPr>
        <p:txBody>
          <a:bodyPr>
            <a:normAutofit fontScale="92500" lnSpcReduction="10000"/>
          </a:bodyPr>
          <a:lstStyle/>
          <a:p>
            <a:pPr marL="114300" indent="0">
              <a:buNone/>
            </a:pPr>
            <a:r>
              <a:rPr lang="fr-BE" sz="1400" dirty="0">
                <a:solidFill>
                  <a:srgbClr val="0070C0"/>
                </a:solidFill>
              </a:rPr>
              <a:t>Insécurité sur le terrain                   Conflits en lien avec l’organisation du travail</a:t>
            </a:r>
          </a:p>
          <a:p>
            <a:pPr marL="114300" indent="0">
              <a:buNone/>
            </a:pPr>
            <a:endParaRPr lang="fr-BE" sz="1400" dirty="0">
              <a:solidFill>
                <a:srgbClr val="0070C0"/>
              </a:solidFill>
            </a:endParaRPr>
          </a:p>
          <a:p>
            <a:pPr marL="114300" indent="0">
              <a:buNone/>
            </a:pPr>
            <a:r>
              <a:rPr lang="fr-BE" sz="1400" dirty="0">
                <a:solidFill>
                  <a:srgbClr val="0070C0"/>
                </a:solidFill>
              </a:rPr>
              <a:t>                       Difficultés de communication                                                          Contrats précaires</a:t>
            </a:r>
          </a:p>
          <a:p>
            <a:pPr marL="114300" indent="0">
              <a:buNone/>
            </a:pPr>
            <a:endParaRPr lang="fr-BE" sz="1400" dirty="0">
              <a:solidFill>
                <a:srgbClr val="0070C0"/>
              </a:solidFill>
            </a:endParaRPr>
          </a:p>
          <a:p>
            <a:pPr marL="114300" indent="0">
              <a:buNone/>
            </a:pPr>
            <a:r>
              <a:rPr lang="fr-BE" sz="1400" dirty="0">
                <a:solidFill>
                  <a:srgbClr val="0070C0"/>
                </a:solidFill>
              </a:rPr>
              <a:t>                                          Epuisement                    Sentiment d’impuissance	                               Isolement</a:t>
            </a:r>
          </a:p>
          <a:p>
            <a:pPr marL="114300" indent="0">
              <a:buNone/>
            </a:pPr>
            <a:endParaRPr lang="fr-BE" sz="1400" dirty="0">
              <a:solidFill>
                <a:srgbClr val="0070C0"/>
              </a:solidFill>
            </a:endParaRPr>
          </a:p>
          <a:p>
            <a:pPr marL="114300" indent="0">
              <a:buNone/>
            </a:pPr>
            <a:r>
              <a:rPr lang="fr-BE" sz="1400" dirty="0">
                <a:solidFill>
                  <a:srgbClr val="0070C0"/>
                </a:solidFill>
              </a:rPr>
              <a:t>                                        </a:t>
            </a:r>
          </a:p>
          <a:p>
            <a:pPr marL="114300" indent="0">
              <a:buNone/>
            </a:pPr>
            <a:endParaRPr lang="fr-BE" sz="1400" dirty="0"/>
          </a:p>
          <a:p>
            <a:pPr marL="114300" indent="0">
              <a:buNone/>
            </a:pPr>
            <a:r>
              <a:rPr lang="fr-BE" dirty="0"/>
              <a:t>                                                </a:t>
            </a:r>
          </a:p>
          <a:p>
            <a:pPr marL="114300" indent="0">
              <a:buNone/>
            </a:pPr>
            <a:r>
              <a:rPr lang="fr-BE" dirty="0"/>
              <a:t>                                    </a:t>
            </a:r>
          </a:p>
          <a:p>
            <a:pPr marL="114300" indent="0">
              <a:buNone/>
            </a:pPr>
            <a:r>
              <a:rPr lang="fr-BE" sz="1400" dirty="0"/>
              <a:t> </a:t>
            </a:r>
          </a:p>
          <a:p>
            <a:pPr marL="114300" indent="0">
              <a:buNone/>
            </a:pPr>
            <a:endParaRPr lang="fr-BE" sz="1400" dirty="0">
              <a:solidFill>
                <a:srgbClr val="0070C0"/>
              </a:solidFill>
            </a:endParaRPr>
          </a:p>
          <a:p>
            <a:pPr marL="114300" indent="0">
              <a:buNone/>
            </a:pPr>
            <a:r>
              <a:rPr lang="fr-BE" sz="1400" dirty="0">
                <a:solidFill>
                  <a:srgbClr val="0070C0"/>
                </a:solidFill>
              </a:rPr>
              <a:t>Des évaluations des travailleurs      Des supervisions en équipe        Une  supervision des </a:t>
            </a:r>
          </a:p>
          <a:p>
            <a:pPr marL="114300" indent="0">
              <a:buNone/>
            </a:pPr>
            <a:r>
              <a:rPr lang="fr-BE" sz="1400" dirty="0">
                <a:solidFill>
                  <a:srgbClr val="0070C0"/>
                </a:solidFill>
              </a:rPr>
              <a:t>                                                                                                                        coordinateurs  demandée par le CA</a:t>
            </a:r>
          </a:p>
          <a:p>
            <a:pPr marL="114300" indent="0">
              <a:buNone/>
            </a:pPr>
            <a:r>
              <a:rPr lang="fr-BE" sz="1400" dirty="0">
                <a:solidFill>
                  <a:srgbClr val="0070C0"/>
                </a:solidFill>
              </a:rPr>
              <a:t>                              Des moments de convivialité</a:t>
            </a:r>
          </a:p>
        </p:txBody>
      </p:sp>
      <p:graphicFrame>
        <p:nvGraphicFramePr>
          <p:cNvPr id="5" name="Tableau 4"/>
          <p:cNvGraphicFramePr>
            <a:graphicFrameLocks noGrp="1"/>
          </p:cNvGraphicFramePr>
          <p:nvPr>
            <p:extLst>
              <p:ext uri="{D42A27DB-BD31-4B8C-83A1-F6EECF244321}">
                <p14:modId xmlns:p14="http://schemas.microsoft.com/office/powerpoint/2010/main" val="4135160824"/>
              </p:ext>
            </p:extLst>
          </p:nvPr>
        </p:nvGraphicFramePr>
        <p:xfrm>
          <a:off x="2607808" y="2491915"/>
          <a:ext cx="3704897" cy="1158240"/>
        </p:xfrm>
        <a:graphic>
          <a:graphicData uri="http://schemas.openxmlformats.org/drawingml/2006/table">
            <a:tbl>
              <a:tblPr firstRow="1" bandRow="1">
                <a:tableStyleId>{5C22544A-7EE6-4342-B048-85BDC9FD1C3A}</a:tableStyleId>
              </a:tblPr>
              <a:tblGrid>
                <a:gridCol w="3704897">
                  <a:extLst>
                    <a:ext uri="{9D8B030D-6E8A-4147-A177-3AD203B41FA5}">
                      <a16:colId xmlns:a16="http://schemas.microsoft.com/office/drawing/2014/main" val="20000"/>
                    </a:ext>
                  </a:extLst>
                </a:gridCol>
              </a:tblGrid>
              <a:tr h="1105335">
                <a:tc>
                  <a:txBody>
                    <a:bodyPr/>
                    <a:lstStyle/>
                    <a:p>
                      <a:pPr marL="114300" indent="0">
                        <a:buNone/>
                      </a:pPr>
                      <a:r>
                        <a:rPr lang="fr-BE" dirty="0"/>
                        <a:t>                  </a:t>
                      </a:r>
                    </a:p>
                    <a:p>
                      <a:pPr marL="114300" indent="0">
                        <a:buNone/>
                      </a:pPr>
                      <a:r>
                        <a:rPr lang="fr-BE" dirty="0"/>
                        <a:t>                      4 démissions </a:t>
                      </a:r>
                    </a:p>
                    <a:p>
                      <a:pPr marL="114300" indent="0">
                        <a:buNone/>
                      </a:pPr>
                      <a:r>
                        <a:rPr lang="fr-BE" dirty="0"/>
                        <a:t>           6 maladies de longue durée  </a:t>
                      </a:r>
                    </a:p>
                    <a:p>
                      <a:pPr marL="114300" indent="0">
                        <a:buNone/>
                      </a:pPr>
                      <a:r>
                        <a:rPr lang="fr-BE" dirty="0"/>
                        <a:t>                    9 engagements </a:t>
                      </a:r>
                    </a:p>
                    <a:p>
                      <a:endParaRPr lang="fr-BE" dirty="0"/>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19644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AC7F9DB-0E50-ADD3-9D9E-E871BDBD66AA}"/>
              </a:ext>
            </a:extLst>
          </p:cNvPr>
          <p:cNvSpPr>
            <a:spLocks noGrp="1"/>
          </p:cNvSpPr>
          <p:nvPr>
            <p:ph type="body" idx="1"/>
          </p:nvPr>
        </p:nvSpPr>
        <p:spPr>
          <a:xfrm>
            <a:off x="1572600" y="1830274"/>
            <a:ext cx="5998800" cy="1377269"/>
          </a:xfrm>
        </p:spPr>
        <p:txBody>
          <a:bodyPr>
            <a:normAutofit/>
          </a:bodyPr>
          <a:lstStyle/>
          <a:p>
            <a:r>
              <a:rPr lang="fr-FR" dirty="0"/>
              <a:t>Un déménagement dans l’urgence à Bruxelles </a:t>
            </a:r>
          </a:p>
          <a:p>
            <a:pPr algn="ctr"/>
            <a:r>
              <a:rPr lang="fr-FR" dirty="0"/>
              <a:t>après 30 années passées rue des Plantes</a:t>
            </a:r>
          </a:p>
          <a:p>
            <a:pPr algn="ctr"/>
            <a:endParaRPr lang="fr-FR" dirty="0"/>
          </a:p>
          <a:p>
            <a:pPr algn="ctr"/>
            <a:endParaRPr lang="fr-FR" dirty="0"/>
          </a:p>
          <a:p>
            <a:pPr algn="ctr"/>
            <a:endParaRPr lang="fr-FR" dirty="0"/>
          </a:p>
          <a:p>
            <a:pPr algn="ctr"/>
            <a:endParaRPr lang="fr-FR" dirty="0"/>
          </a:p>
          <a:p>
            <a:pPr algn="ctr"/>
            <a:endParaRPr lang="fr-FR" dirty="0"/>
          </a:p>
          <a:p>
            <a:pPr algn="ctr"/>
            <a:endParaRPr lang="fr-FR" dirty="0"/>
          </a:p>
          <a:p>
            <a:pPr algn="ctr"/>
            <a:endParaRPr lang="fr-BE" dirty="0"/>
          </a:p>
        </p:txBody>
      </p:sp>
      <p:pic>
        <p:nvPicPr>
          <p:cNvPr id="4" name="Image 3">
            <a:extLst>
              <a:ext uri="{FF2B5EF4-FFF2-40B4-BE49-F238E27FC236}">
                <a16:creationId xmlns:a16="http://schemas.microsoft.com/office/drawing/2014/main" id="{6A9C473B-DCE7-9CD1-DA36-B1774F07950C}"/>
              </a:ext>
            </a:extLst>
          </p:cNvPr>
          <p:cNvPicPr>
            <a:picLocks noChangeAspect="1"/>
          </p:cNvPicPr>
          <p:nvPr/>
        </p:nvPicPr>
        <p:blipFill>
          <a:blip r:embed="rId2"/>
          <a:stretch>
            <a:fillRect/>
          </a:stretch>
        </p:blipFill>
        <p:spPr>
          <a:xfrm>
            <a:off x="4772025" y="2286001"/>
            <a:ext cx="2799375" cy="1493044"/>
          </a:xfrm>
          <a:prstGeom prst="rect">
            <a:avLst/>
          </a:prstGeom>
        </p:spPr>
      </p:pic>
    </p:spTree>
    <p:extLst>
      <p:ext uri="{BB962C8B-B14F-4D97-AF65-F5344CB8AC3E}">
        <p14:creationId xmlns:p14="http://schemas.microsoft.com/office/powerpoint/2010/main" val="27436327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Notre pôle administratif enfin renforcé!!</a:t>
            </a:r>
          </a:p>
        </p:txBody>
      </p:sp>
      <p:sp>
        <p:nvSpPr>
          <p:cNvPr id="3" name="Espace réservé du texte 2"/>
          <p:cNvSpPr>
            <a:spLocks noGrp="1"/>
          </p:cNvSpPr>
          <p:nvPr>
            <p:ph type="body" idx="1"/>
          </p:nvPr>
        </p:nvSpPr>
        <p:spPr/>
        <p:txBody>
          <a:bodyPr/>
          <a:lstStyle/>
          <a:p>
            <a:pPr marL="114300" indent="0">
              <a:buNone/>
            </a:pPr>
            <a:r>
              <a:rPr lang="fr-BE" dirty="0">
                <a:solidFill>
                  <a:srgbClr val="0070C0"/>
                </a:solidFill>
              </a:rPr>
              <a:t>Un mi-temps supplémentaire depuis juillet dans le cadre de l’agrément CASG</a:t>
            </a:r>
          </a:p>
          <a:p>
            <a:pPr marL="114300" indent="0">
              <a:buNone/>
            </a:pPr>
            <a:endParaRPr lang="fr-BE" dirty="0">
              <a:solidFill>
                <a:srgbClr val="0070C0"/>
              </a:solidFill>
            </a:endParaRPr>
          </a:p>
          <a:p>
            <a:pPr marL="114300" indent="0">
              <a:buNone/>
            </a:pPr>
            <a:r>
              <a:rPr lang="fr-BE" dirty="0">
                <a:solidFill>
                  <a:srgbClr val="0070C0"/>
                </a:solidFill>
              </a:rPr>
              <a:t>Soit ENFIN DEUX ETP pour assurer entre autres :</a:t>
            </a:r>
          </a:p>
          <a:p>
            <a:pPr marL="114300" indent="0">
              <a:buNone/>
            </a:pPr>
            <a:endParaRPr lang="fr-BE" dirty="0">
              <a:solidFill>
                <a:srgbClr val="0070C0"/>
              </a:solidFill>
            </a:endParaRPr>
          </a:p>
          <a:p>
            <a:pPr marL="114300" indent="0">
              <a:buNone/>
            </a:pPr>
            <a:r>
              <a:rPr lang="fr-BE" dirty="0">
                <a:solidFill>
                  <a:srgbClr val="0070C0"/>
                </a:solidFill>
              </a:rPr>
              <a:t>	- la gestion de 64 contrats de travail différents en 2023!</a:t>
            </a:r>
          </a:p>
          <a:p>
            <a:pPr marL="114300" indent="0">
              <a:buNone/>
            </a:pPr>
            <a:r>
              <a:rPr lang="fr-BE" dirty="0">
                <a:solidFill>
                  <a:srgbClr val="0070C0"/>
                </a:solidFill>
              </a:rPr>
              <a:t>	- la gestion de 16 subsides </a:t>
            </a:r>
          </a:p>
          <a:p>
            <a:pPr marL="114300" indent="0">
              <a:buNone/>
            </a:pPr>
            <a:r>
              <a:rPr lang="fr-BE" dirty="0">
                <a:solidFill>
                  <a:srgbClr val="0070C0"/>
                </a:solidFill>
              </a:rPr>
              <a:t>	- l’encodage d’environ 2 000 000€ de recettes et dépenses.</a:t>
            </a:r>
          </a:p>
          <a:p>
            <a:pPr>
              <a:buFontTx/>
              <a:buChar char="-"/>
            </a:pPr>
            <a:endParaRPr lang="fr-BE" dirty="0"/>
          </a:p>
        </p:txBody>
      </p:sp>
    </p:spTree>
    <p:extLst>
      <p:ext uri="{BB962C8B-B14F-4D97-AF65-F5344CB8AC3E}">
        <p14:creationId xmlns:p14="http://schemas.microsoft.com/office/powerpoint/2010/main" val="7004715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D2630FB-7B20-F527-F59B-F8C425B24EE4}"/>
              </a:ext>
            </a:extLst>
          </p:cNvPr>
          <p:cNvSpPr>
            <a:spLocks noGrp="1"/>
          </p:cNvSpPr>
          <p:nvPr>
            <p:ph type="title"/>
          </p:nvPr>
        </p:nvSpPr>
        <p:spPr>
          <a:xfrm>
            <a:off x="514350" y="555600"/>
            <a:ext cx="8036718" cy="755700"/>
          </a:xfrm>
        </p:spPr>
        <p:txBody>
          <a:bodyPr>
            <a:normAutofit fontScale="90000"/>
          </a:bodyPr>
          <a:lstStyle/>
          <a:p>
            <a:r>
              <a:rPr lang="fr-FR" dirty="0"/>
              <a:t>En espérant retrouver une vitesse de croisière dès que possible en 2024!  </a:t>
            </a:r>
            <a:endParaRPr lang="fr-BE" dirty="0"/>
          </a:p>
        </p:txBody>
      </p:sp>
      <p:sp>
        <p:nvSpPr>
          <p:cNvPr id="3" name="Espace réservé du texte 2">
            <a:extLst>
              <a:ext uri="{FF2B5EF4-FFF2-40B4-BE49-F238E27FC236}">
                <a16:creationId xmlns:a16="http://schemas.microsoft.com/office/drawing/2014/main" id="{CB3B7B5B-C259-5383-8897-124F1F8698B1}"/>
              </a:ext>
            </a:extLst>
          </p:cNvPr>
          <p:cNvSpPr>
            <a:spLocks noGrp="1"/>
          </p:cNvSpPr>
          <p:nvPr>
            <p:ph type="body" idx="1"/>
          </p:nvPr>
        </p:nvSpPr>
        <p:spPr>
          <a:xfrm>
            <a:off x="311699" y="1985962"/>
            <a:ext cx="3767381" cy="2583037"/>
          </a:xfrm>
        </p:spPr>
        <p:txBody>
          <a:bodyPr/>
          <a:lstStyle/>
          <a:p>
            <a:pPr marL="152400" indent="0">
              <a:buNone/>
            </a:pPr>
            <a:endParaRPr lang="fr-BE" dirty="0"/>
          </a:p>
        </p:txBody>
      </p:sp>
      <p:pic>
        <p:nvPicPr>
          <p:cNvPr id="1026" name="Picture 2" descr="Comment vendre une croisière MSC : les meilleurs conseils de 3 agents de  voyages - Tour Hebdo">
            <a:extLst>
              <a:ext uri="{FF2B5EF4-FFF2-40B4-BE49-F238E27FC236}">
                <a16:creationId xmlns:a16="http://schemas.microsoft.com/office/drawing/2014/main" id="{9E0457A4-0E85-F16B-63DA-2C8E18937E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9467" y="1831826"/>
            <a:ext cx="4242731" cy="1942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2044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700" y="445024"/>
            <a:ext cx="8520600" cy="910809"/>
          </a:xfrm>
        </p:spPr>
        <p:txBody>
          <a:bodyPr>
            <a:normAutofit fontScale="90000"/>
          </a:bodyPr>
          <a:lstStyle/>
          <a:p>
            <a:r>
              <a:rPr lang="fr-BE" dirty="0"/>
              <a:t>Ensemble, nous avons communiqué en 5 langues avec des TDS originaires de </a:t>
            </a:r>
          </a:p>
        </p:txBody>
      </p:sp>
      <p:sp>
        <p:nvSpPr>
          <p:cNvPr id="3" name="Espace réservé du texte 2"/>
          <p:cNvSpPr>
            <a:spLocks noGrp="1"/>
          </p:cNvSpPr>
          <p:nvPr>
            <p:ph type="body" idx="1"/>
          </p:nvPr>
        </p:nvSpPr>
        <p:spPr/>
        <p:txBody>
          <a:bodyPr>
            <a:normAutofit fontScale="70000" lnSpcReduction="20000"/>
          </a:bodyPr>
          <a:lstStyle/>
          <a:p>
            <a:pPr marL="114300" indent="0">
              <a:buNone/>
            </a:pPr>
            <a:r>
              <a:rPr lang="fr-BE" sz="5100" dirty="0">
                <a:solidFill>
                  <a:schemeClr val="accent4">
                    <a:lumMod val="75000"/>
                  </a:schemeClr>
                </a:solidFill>
              </a:rPr>
              <a:t>Amérique latine (42%)</a:t>
            </a:r>
          </a:p>
          <a:p>
            <a:pPr marL="114300" indent="0">
              <a:buNone/>
            </a:pPr>
            <a:endParaRPr lang="fr-BE" sz="1900" dirty="0">
              <a:solidFill>
                <a:schemeClr val="accent4">
                  <a:lumMod val="75000"/>
                </a:schemeClr>
              </a:solidFill>
            </a:endParaRPr>
          </a:p>
          <a:p>
            <a:pPr marL="114300" indent="0">
              <a:buNone/>
            </a:pPr>
            <a:r>
              <a:rPr lang="fr-BE" sz="4600" dirty="0">
                <a:solidFill>
                  <a:schemeClr val="accent4">
                    <a:lumMod val="75000"/>
                  </a:schemeClr>
                </a:solidFill>
              </a:rPr>
              <a:t>			 Afrique subsaharienne (21%)</a:t>
            </a:r>
          </a:p>
          <a:p>
            <a:pPr marL="114300" indent="0">
              <a:buNone/>
            </a:pPr>
            <a:endParaRPr lang="fr-BE" dirty="0">
              <a:solidFill>
                <a:schemeClr val="accent4">
                  <a:lumMod val="75000"/>
                </a:schemeClr>
              </a:solidFill>
            </a:endParaRPr>
          </a:p>
          <a:p>
            <a:pPr marL="114300" indent="0">
              <a:buNone/>
            </a:pPr>
            <a:r>
              <a:rPr lang="fr-BE" sz="3200" dirty="0">
                <a:solidFill>
                  <a:schemeClr val="accent4">
                    <a:lumMod val="75000"/>
                  </a:schemeClr>
                </a:solidFill>
              </a:rPr>
              <a:t>    </a:t>
            </a:r>
            <a:r>
              <a:rPr lang="fr-BE" sz="4600" dirty="0">
                <a:solidFill>
                  <a:schemeClr val="accent4">
                    <a:lumMod val="75000"/>
                  </a:schemeClr>
                </a:solidFill>
              </a:rPr>
              <a:t>Europe de l’Est (14%)</a:t>
            </a:r>
          </a:p>
          <a:p>
            <a:pPr marL="114300" indent="0">
              <a:buNone/>
            </a:pPr>
            <a:r>
              <a:rPr lang="fr-BE" sz="3200" dirty="0">
                <a:solidFill>
                  <a:schemeClr val="accent4">
                    <a:lumMod val="75000"/>
                  </a:schemeClr>
                </a:solidFill>
              </a:rPr>
              <a:t>                                                             </a:t>
            </a:r>
            <a:r>
              <a:rPr lang="fr-BE" sz="4600" dirty="0">
                <a:solidFill>
                  <a:schemeClr val="accent4">
                    <a:lumMod val="75000"/>
                  </a:schemeClr>
                </a:solidFill>
              </a:rPr>
              <a:t>Europe non CE (9%)</a:t>
            </a:r>
          </a:p>
          <a:p>
            <a:pPr marL="114300" indent="0">
              <a:buNone/>
            </a:pPr>
            <a:r>
              <a:rPr lang="fr-BE" sz="3200" dirty="0">
                <a:solidFill>
                  <a:schemeClr val="accent4">
                    <a:lumMod val="75000"/>
                  </a:schemeClr>
                </a:solidFill>
              </a:rPr>
              <a:t>E</a:t>
            </a:r>
            <a:r>
              <a:rPr lang="fr-BE" sz="2900" dirty="0">
                <a:solidFill>
                  <a:schemeClr val="accent4">
                    <a:lumMod val="75000"/>
                  </a:schemeClr>
                </a:solidFill>
              </a:rPr>
              <a:t>urope de l’Ouest (5%)                     </a:t>
            </a:r>
            <a:r>
              <a:rPr lang="fr-BE" sz="2800" dirty="0">
                <a:solidFill>
                  <a:schemeClr val="accent4">
                    <a:lumMod val="75000"/>
                  </a:schemeClr>
                </a:solidFill>
              </a:rPr>
              <a:t>Belgique (5%) </a:t>
            </a:r>
          </a:p>
          <a:p>
            <a:pPr marL="114300" indent="0">
              <a:buNone/>
            </a:pPr>
            <a:r>
              <a:rPr lang="fr-BE" sz="2800" dirty="0">
                <a:solidFill>
                  <a:schemeClr val="accent4">
                    <a:lumMod val="75000"/>
                  </a:schemeClr>
                </a:solidFill>
              </a:rPr>
              <a:t>                                  Afrique du Nord (3%)                         A</a:t>
            </a:r>
            <a:r>
              <a:rPr lang="fr-BE" sz="3200" dirty="0">
                <a:solidFill>
                  <a:schemeClr val="accent4">
                    <a:lumMod val="75000"/>
                  </a:schemeClr>
                </a:solidFill>
              </a:rPr>
              <a:t>sie (1%) </a:t>
            </a:r>
            <a:endParaRPr lang="fr-BE" dirty="0"/>
          </a:p>
        </p:txBody>
      </p:sp>
    </p:spTree>
    <p:extLst>
      <p:ext uri="{BB962C8B-B14F-4D97-AF65-F5344CB8AC3E}">
        <p14:creationId xmlns:p14="http://schemas.microsoft.com/office/powerpoint/2010/main" val="3951302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t>503 dossiers sociaux ont été ouverts à Bruxelles </a:t>
            </a:r>
          </a:p>
        </p:txBody>
      </p:sp>
    </p:spTree>
    <p:extLst>
      <p:ext uri="{BB962C8B-B14F-4D97-AF65-F5344CB8AC3E}">
        <p14:creationId xmlns:p14="http://schemas.microsoft.com/office/powerpoint/2010/main" val="274772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4C27824-326F-1C35-BBFB-BEF5F8B2F920}"/>
              </a:ext>
            </a:extLst>
          </p:cNvPr>
          <p:cNvSpPr>
            <a:spLocks noGrp="1"/>
          </p:cNvSpPr>
          <p:nvPr>
            <p:ph type="title"/>
          </p:nvPr>
        </p:nvSpPr>
        <p:spPr/>
        <p:txBody>
          <a:bodyPr>
            <a:normAutofit fontScale="90000"/>
          </a:bodyPr>
          <a:lstStyle/>
          <a:p>
            <a:r>
              <a:rPr lang="fr-FR" dirty="0"/>
              <a:t>2097 problématiques ont été traitées</a:t>
            </a:r>
            <a:endParaRPr lang="fr-BE" dirty="0"/>
          </a:p>
        </p:txBody>
      </p:sp>
      <p:sp>
        <p:nvSpPr>
          <p:cNvPr id="3" name="Espace réservé du texte 2">
            <a:extLst>
              <a:ext uri="{FF2B5EF4-FFF2-40B4-BE49-F238E27FC236}">
                <a16:creationId xmlns:a16="http://schemas.microsoft.com/office/drawing/2014/main" id="{E3F756FD-7CF9-4B36-F03C-DA3EF715B290}"/>
              </a:ext>
            </a:extLst>
          </p:cNvPr>
          <p:cNvSpPr>
            <a:spLocks noGrp="1"/>
          </p:cNvSpPr>
          <p:nvPr>
            <p:ph type="body" idx="1"/>
          </p:nvPr>
        </p:nvSpPr>
        <p:spPr/>
        <p:txBody>
          <a:bodyPr/>
          <a:lstStyle/>
          <a:p>
            <a:pPr marL="114300" indent="0">
              <a:buNone/>
            </a:pPr>
            <a:endParaRPr lang="fr-BE" dirty="0"/>
          </a:p>
        </p:txBody>
      </p:sp>
    </p:spTree>
    <p:extLst>
      <p:ext uri="{BB962C8B-B14F-4D97-AF65-F5344CB8AC3E}">
        <p14:creationId xmlns:p14="http://schemas.microsoft.com/office/powerpoint/2010/main" val="4180404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700" y="445024"/>
            <a:ext cx="8520600" cy="761037"/>
          </a:xfrm>
        </p:spPr>
        <p:txBody>
          <a:bodyPr>
            <a:noAutofit/>
          </a:bodyPr>
          <a:lstStyle/>
          <a:p>
            <a:r>
              <a:rPr lang="fr-BE" sz="2400" dirty="0"/>
              <a:t>Un travail de proximité rendu plus difficile en région wallonne à cause des politiques répressives/travaux/changements au niveau du personnel</a:t>
            </a:r>
          </a:p>
        </p:txBody>
      </p:sp>
      <p:sp>
        <p:nvSpPr>
          <p:cNvPr id="3" name="Espace réservé du texte 2"/>
          <p:cNvSpPr>
            <a:spLocks noGrp="1"/>
          </p:cNvSpPr>
          <p:nvPr>
            <p:ph type="body" idx="1"/>
          </p:nvPr>
        </p:nvSpPr>
        <p:spPr>
          <a:xfrm>
            <a:off x="311700" y="1206062"/>
            <a:ext cx="8520600" cy="3468413"/>
          </a:xfrm>
        </p:spPr>
        <p:txBody>
          <a:bodyPr/>
          <a:lstStyle/>
          <a:p>
            <a:pPr marL="114300" indent="0">
              <a:buNone/>
            </a:pPr>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89581588"/>
              </p:ext>
            </p:extLst>
          </p:nvPr>
        </p:nvGraphicFramePr>
        <p:xfrm>
          <a:off x="362605" y="1549886"/>
          <a:ext cx="8410905" cy="2853668"/>
        </p:xfrm>
        <a:graphic>
          <a:graphicData uri="http://schemas.openxmlformats.org/drawingml/2006/table">
            <a:tbl>
              <a:tblPr firstRow="1" bandRow="1">
                <a:tableStyleId>{5C22544A-7EE6-4342-B048-85BDC9FD1C3A}</a:tableStyleId>
              </a:tblPr>
              <a:tblGrid>
                <a:gridCol w="1316423">
                  <a:extLst>
                    <a:ext uri="{9D8B030D-6E8A-4147-A177-3AD203B41FA5}">
                      <a16:colId xmlns:a16="http://schemas.microsoft.com/office/drawing/2014/main" val="20000"/>
                    </a:ext>
                  </a:extLst>
                </a:gridCol>
                <a:gridCol w="1332186">
                  <a:extLst>
                    <a:ext uri="{9D8B030D-6E8A-4147-A177-3AD203B41FA5}">
                      <a16:colId xmlns:a16="http://schemas.microsoft.com/office/drawing/2014/main" val="20001"/>
                    </a:ext>
                  </a:extLst>
                </a:gridCol>
                <a:gridCol w="1411014">
                  <a:extLst>
                    <a:ext uri="{9D8B030D-6E8A-4147-A177-3AD203B41FA5}">
                      <a16:colId xmlns:a16="http://schemas.microsoft.com/office/drawing/2014/main" val="20002"/>
                    </a:ext>
                  </a:extLst>
                </a:gridCol>
                <a:gridCol w="1418896">
                  <a:extLst>
                    <a:ext uri="{9D8B030D-6E8A-4147-A177-3AD203B41FA5}">
                      <a16:colId xmlns:a16="http://schemas.microsoft.com/office/drawing/2014/main" val="20003"/>
                    </a:ext>
                  </a:extLst>
                </a:gridCol>
                <a:gridCol w="1474076">
                  <a:extLst>
                    <a:ext uri="{9D8B030D-6E8A-4147-A177-3AD203B41FA5}">
                      <a16:colId xmlns:a16="http://schemas.microsoft.com/office/drawing/2014/main" val="20004"/>
                    </a:ext>
                  </a:extLst>
                </a:gridCol>
                <a:gridCol w="1458310">
                  <a:extLst>
                    <a:ext uri="{9D8B030D-6E8A-4147-A177-3AD203B41FA5}">
                      <a16:colId xmlns:a16="http://schemas.microsoft.com/office/drawing/2014/main" val="20005"/>
                    </a:ext>
                  </a:extLst>
                </a:gridCol>
              </a:tblGrid>
              <a:tr h="0">
                <a:tc>
                  <a:txBody>
                    <a:bodyPr/>
                    <a:lstStyle/>
                    <a:p>
                      <a:endParaRPr lang="fr-BE" dirty="0"/>
                    </a:p>
                  </a:txBody>
                  <a:tcPr/>
                </a:tc>
                <a:tc>
                  <a:txBody>
                    <a:bodyPr/>
                    <a:lstStyle/>
                    <a:p>
                      <a:r>
                        <a:rPr lang="fr-BE" dirty="0"/>
                        <a:t>2019</a:t>
                      </a:r>
                    </a:p>
                  </a:txBody>
                  <a:tcPr/>
                </a:tc>
                <a:tc>
                  <a:txBody>
                    <a:bodyPr/>
                    <a:lstStyle/>
                    <a:p>
                      <a:r>
                        <a:rPr lang="fr-BE" dirty="0"/>
                        <a:t>2020</a:t>
                      </a:r>
                    </a:p>
                  </a:txBody>
                  <a:tcPr/>
                </a:tc>
                <a:tc>
                  <a:txBody>
                    <a:bodyPr/>
                    <a:lstStyle/>
                    <a:p>
                      <a:r>
                        <a:rPr lang="fr-BE" dirty="0"/>
                        <a:t>2021</a:t>
                      </a:r>
                    </a:p>
                  </a:txBody>
                  <a:tcPr/>
                </a:tc>
                <a:tc>
                  <a:txBody>
                    <a:bodyPr/>
                    <a:lstStyle/>
                    <a:p>
                      <a:r>
                        <a:rPr lang="fr-BE" dirty="0"/>
                        <a:t>2022</a:t>
                      </a:r>
                    </a:p>
                  </a:txBody>
                  <a:tcPr/>
                </a:tc>
                <a:tc>
                  <a:txBody>
                    <a:bodyPr/>
                    <a:lstStyle/>
                    <a:p>
                      <a:r>
                        <a:rPr lang="fr-BE" dirty="0"/>
                        <a:t>2023</a:t>
                      </a:r>
                    </a:p>
                  </a:txBody>
                  <a:tcPr/>
                </a:tc>
                <a:extLst>
                  <a:ext uri="{0D108BD9-81ED-4DB2-BD59-A6C34878D82A}">
                    <a16:rowId xmlns:a16="http://schemas.microsoft.com/office/drawing/2014/main" val="10000"/>
                  </a:ext>
                </a:extLst>
              </a:tr>
              <a:tr h="625775">
                <a:tc>
                  <a:txBody>
                    <a:bodyPr/>
                    <a:lstStyle/>
                    <a:p>
                      <a:pPr fontAlgn="auto"/>
                      <a:r>
                        <a:rPr lang="fr-BE" sz="1200" b="0" i="0" u="none" strike="noStrike" cap="none" dirty="0">
                          <a:solidFill>
                            <a:schemeClr val="bg2"/>
                          </a:solidFill>
                          <a:effectLst/>
                          <a:latin typeface="+mn-lt"/>
                          <a:ea typeface="+mn-ea"/>
                          <a:cs typeface="+mn-cs"/>
                          <a:sym typeface="Arial"/>
                        </a:rPr>
                        <a:t>Liège/ Seraing/</a:t>
                      </a:r>
                    </a:p>
                    <a:p>
                      <a:pPr fontAlgn="auto"/>
                      <a:r>
                        <a:rPr lang="fr-BE" sz="1200" b="0" i="0" u="none" strike="noStrike" cap="none" dirty="0">
                          <a:solidFill>
                            <a:schemeClr val="bg2"/>
                          </a:solidFill>
                          <a:effectLst/>
                          <a:latin typeface="+mn-lt"/>
                          <a:ea typeface="+mn-ea"/>
                          <a:cs typeface="+mn-cs"/>
                          <a:sym typeface="Arial"/>
                        </a:rPr>
                        <a:t>Route de </a:t>
                      </a:r>
                    </a:p>
                    <a:p>
                      <a:r>
                        <a:rPr lang="fr-BE" sz="1200" b="0" i="0" u="none" strike="noStrike" cap="none" dirty="0">
                          <a:solidFill>
                            <a:schemeClr val="bg2"/>
                          </a:solidFill>
                          <a:effectLst/>
                          <a:latin typeface="+mn-lt"/>
                          <a:ea typeface="+mn-ea"/>
                          <a:cs typeface="+mn-cs"/>
                          <a:sym typeface="Arial"/>
                        </a:rPr>
                        <a:t>Tongres</a:t>
                      </a:r>
                      <a:endParaRPr lang="fr-BE" sz="1200" dirty="0">
                        <a:solidFill>
                          <a:schemeClr val="bg2"/>
                        </a:solidFill>
                      </a:endParaRPr>
                    </a:p>
                  </a:txBody>
                  <a:tcPr/>
                </a:tc>
                <a:tc>
                  <a:txBody>
                    <a:bodyPr/>
                    <a:lstStyle/>
                    <a:p>
                      <a:r>
                        <a:rPr lang="fr-BE" sz="1200" dirty="0">
                          <a:solidFill>
                            <a:schemeClr val="bg2"/>
                          </a:solidFill>
                        </a:rPr>
                        <a:t>1245 contacts</a:t>
                      </a:r>
                    </a:p>
                    <a:p>
                      <a:r>
                        <a:rPr lang="fr-BE" sz="1200" dirty="0">
                          <a:solidFill>
                            <a:schemeClr val="bg2"/>
                          </a:solidFill>
                        </a:rPr>
                        <a:t>-</a:t>
                      </a:r>
                    </a:p>
                  </a:txBody>
                  <a:tcPr/>
                </a:tc>
                <a:tc>
                  <a:txBody>
                    <a:bodyPr/>
                    <a:lstStyle/>
                    <a:p>
                      <a:r>
                        <a:rPr lang="fr-BE" sz="1200" dirty="0">
                          <a:solidFill>
                            <a:schemeClr val="bg2"/>
                          </a:solidFill>
                        </a:rPr>
                        <a:t>1155 contacts</a:t>
                      </a:r>
                    </a:p>
                    <a:p>
                      <a:r>
                        <a:rPr lang="fr-BE" sz="1200" dirty="0">
                          <a:solidFill>
                            <a:schemeClr val="bg2"/>
                          </a:solidFill>
                        </a:rPr>
                        <a:t>-</a:t>
                      </a:r>
                    </a:p>
                  </a:txBody>
                  <a:tcPr/>
                </a:tc>
                <a:tc>
                  <a:txBody>
                    <a:bodyPr/>
                    <a:lstStyle/>
                    <a:p>
                      <a:pPr marL="228600" indent="-228600">
                        <a:buAutoNum type="arabicPlain" startAt="2103"/>
                      </a:pPr>
                      <a:r>
                        <a:rPr lang="fr-BE" sz="1200" dirty="0">
                          <a:solidFill>
                            <a:schemeClr val="bg2"/>
                          </a:solidFill>
                        </a:rPr>
                        <a:t> contacts </a:t>
                      </a:r>
                    </a:p>
                    <a:p>
                      <a:pPr marL="0" indent="0">
                        <a:buNone/>
                      </a:pPr>
                      <a:r>
                        <a:rPr lang="fr-BE" sz="1200" dirty="0">
                          <a:solidFill>
                            <a:schemeClr val="bg2"/>
                          </a:solidFill>
                        </a:rPr>
                        <a:t>+</a:t>
                      </a:r>
                    </a:p>
                  </a:txBody>
                  <a:tcPr/>
                </a:tc>
                <a:tc>
                  <a:txBody>
                    <a:bodyPr/>
                    <a:lstStyle/>
                    <a:p>
                      <a:r>
                        <a:rPr lang="fr-BE" sz="1200" dirty="0">
                          <a:solidFill>
                            <a:schemeClr val="bg2"/>
                          </a:solidFill>
                        </a:rPr>
                        <a:t>1978 contacts </a:t>
                      </a:r>
                    </a:p>
                    <a:p>
                      <a:r>
                        <a:rPr lang="fr-BE" sz="1200" dirty="0">
                          <a:solidFill>
                            <a:schemeClr val="bg2"/>
                          </a:solidFill>
                        </a:rPr>
                        <a:t>-</a:t>
                      </a:r>
                    </a:p>
                  </a:txBody>
                  <a:tcPr/>
                </a:tc>
                <a:tc>
                  <a:txBody>
                    <a:bodyPr/>
                    <a:lstStyle/>
                    <a:p>
                      <a:r>
                        <a:rPr lang="fr-BE" sz="1200" dirty="0">
                          <a:solidFill>
                            <a:schemeClr val="bg2"/>
                          </a:solidFill>
                        </a:rPr>
                        <a:t>1410 contacts </a:t>
                      </a:r>
                    </a:p>
                    <a:p>
                      <a:r>
                        <a:rPr lang="fr-BE" sz="1200" dirty="0">
                          <a:solidFill>
                            <a:schemeClr val="bg2"/>
                          </a:solidFill>
                        </a:rPr>
                        <a:t>-</a:t>
                      </a:r>
                    </a:p>
                  </a:txBody>
                  <a:tcPr/>
                </a:tc>
                <a:extLst>
                  <a:ext uri="{0D108BD9-81ED-4DB2-BD59-A6C34878D82A}">
                    <a16:rowId xmlns:a16="http://schemas.microsoft.com/office/drawing/2014/main" val="10001"/>
                  </a:ext>
                </a:extLst>
              </a:tr>
              <a:tr h="476228">
                <a:tc>
                  <a:txBody>
                    <a:bodyPr/>
                    <a:lstStyle/>
                    <a:p>
                      <a:pPr fontAlgn="auto"/>
                      <a:r>
                        <a:rPr lang="fr-BE" sz="1200" b="0" i="0" u="none" strike="noStrike" cap="none" dirty="0">
                          <a:solidFill>
                            <a:schemeClr val="bg2"/>
                          </a:solidFill>
                          <a:effectLst/>
                          <a:latin typeface="+mn-lt"/>
                          <a:ea typeface="+mn-ea"/>
                          <a:cs typeface="+mn-cs"/>
                          <a:sym typeface="Arial"/>
                        </a:rPr>
                        <a:t>Namur/</a:t>
                      </a:r>
                    </a:p>
                    <a:p>
                      <a:pPr fontAlgn="auto"/>
                      <a:r>
                        <a:rPr lang="fr-BE" sz="1200" b="0" i="0" u="none" strike="noStrike" cap="none" dirty="0">
                          <a:solidFill>
                            <a:schemeClr val="bg2"/>
                          </a:solidFill>
                          <a:effectLst/>
                          <a:latin typeface="+mn-lt"/>
                          <a:ea typeface="+mn-ea"/>
                          <a:cs typeface="+mn-cs"/>
                          <a:sym typeface="Arial"/>
                        </a:rPr>
                        <a:t>Gembloux</a:t>
                      </a:r>
                      <a:endParaRPr lang="fr-BE"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812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703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671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728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648 contacts</a:t>
                      </a:r>
                    </a:p>
                    <a:p>
                      <a:r>
                        <a:rPr lang="fr-BE" sz="1200" dirty="0">
                          <a:solidFill>
                            <a:schemeClr val="bg2"/>
                          </a:solidFill>
                        </a:rPr>
                        <a:t> -</a:t>
                      </a:r>
                    </a:p>
                  </a:txBody>
                  <a:tcPr/>
                </a:tc>
                <a:extLst>
                  <a:ext uri="{0D108BD9-81ED-4DB2-BD59-A6C34878D82A}">
                    <a16:rowId xmlns:a16="http://schemas.microsoft.com/office/drawing/2014/main" val="10002"/>
                  </a:ext>
                </a:extLst>
              </a:tr>
              <a:tr h="476781">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b="0" i="0" u="none" strike="noStrike" cap="none" dirty="0">
                          <a:solidFill>
                            <a:schemeClr val="bg2"/>
                          </a:solidFill>
                          <a:effectLst/>
                          <a:latin typeface="+mn-lt"/>
                          <a:ea typeface="+mn-ea"/>
                          <a:cs typeface="+mn-cs"/>
                          <a:sym typeface="Arial"/>
                        </a:rPr>
                        <a:t>Arlon/ </a:t>
                      </a:r>
                      <a:r>
                        <a:rPr lang="fr-BE" sz="1200" b="0" i="0" u="none" strike="noStrike" cap="none" dirty="0" err="1">
                          <a:solidFill>
                            <a:schemeClr val="bg2"/>
                          </a:solidFill>
                          <a:effectLst/>
                          <a:latin typeface="+mn-lt"/>
                          <a:ea typeface="+mn-ea"/>
                          <a:cs typeface="+mn-cs"/>
                          <a:sym typeface="Arial"/>
                        </a:rPr>
                        <a:t>Athus</a:t>
                      </a:r>
                      <a:endParaRPr lang="fr-BE" sz="1200" b="0" i="0" u="none" strike="noStrike" cap="none" dirty="0">
                        <a:solidFill>
                          <a:schemeClr val="bg2"/>
                        </a:solidFill>
                        <a:effectLst/>
                        <a:latin typeface="+mn-lt"/>
                        <a:ea typeface="+mn-ea"/>
                        <a:cs typeface="+mn-cs"/>
                        <a:sym typeface="Arial"/>
                      </a:endParaRPr>
                    </a:p>
                    <a:p>
                      <a:endParaRPr lang="fr-BE"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614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620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710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515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1754 contacts</a:t>
                      </a:r>
                    </a:p>
                    <a:p>
                      <a:r>
                        <a:rPr lang="fr-BE" sz="1200" dirty="0">
                          <a:solidFill>
                            <a:schemeClr val="bg2"/>
                          </a:solidFill>
                        </a:rPr>
                        <a:t>+</a:t>
                      </a:r>
                    </a:p>
                  </a:txBody>
                  <a:tcPr/>
                </a:tc>
                <a:extLst>
                  <a:ext uri="{0D108BD9-81ED-4DB2-BD59-A6C34878D82A}">
                    <a16:rowId xmlns:a16="http://schemas.microsoft.com/office/drawing/2014/main" val="10003"/>
                  </a:ext>
                </a:extLst>
              </a:tr>
              <a:tr h="476781">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b="0" i="0" u="none" strike="noStrike" cap="none" dirty="0">
                          <a:solidFill>
                            <a:schemeClr val="bg2"/>
                          </a:solidFill>
                          <a:effectLst/>
                          <a:latin typeface="+mn-lt"/>
                          <a:ea typeface="+mn-ea"/>
                          <a:cs typeface="+mn-cs"/>
                          <a:sym typeface="Arial"/>
                        </a:rPr>
                        <a:t>Charleroi</a:t>
                      </a:r>
                    </a:p>
                    <a:p>
                      <a:endParaRPr lang="fr-BE"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2521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2619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2900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2477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1966 contacts</a:t>
                      </a:r>
                    </a:p>
                    <a:p>
                      <a:r>
                        <a:rPr lang="fr-BE" sz="1200" dirty="0">
                          <a:solidFill>
                            <a:schemeClr val="bg2"/>
                          </a:solidFill>
                        </a:rPr>
                        <a:t>-</a:t>
                      </a:r>
                    </a:p>
                  </a:txBody>
                  <a:tcPr/>
                </a:tc>
                <a:extLst>
                  <a:ext uri="{0D108BD9-81ED-4DB2-BD59-A6C34878D82A}">
                    <a16:rowId xmlns:a16="http://schemas.microsoft.com/office/drawing/2014/main" val="10004"/>
                  </a:ext>
                </a:extLst>
              </a:tr>
              <a:tr h="446982">
                <a:tc>
                  <a:txBody>
                    <a:bodyPr/>
                    <a:lstStyle/>
                    <a:p>
                      <a:pPr fontAlgn="auto"/>
                      <a:r>
                        <a:rPr lang="fr-BE" sz="1200" b="0" i="0" u="none" strike="noStrike" cap="none" dirty="0">
                          <a:solidFill>
                            <a:schemeClr val="bg2"/>
                          </a:solidFill>
                          <a:effectLst/>
                          <a:latin typeface="+mn-lt"/>
                          <a:ea typeface="+mn-ea"/>
                          <a:cs typeface="+mn-cs"/>
                          <a:sym typeface="Arial"/>
                        </a:rPr>
                        <a:t>Mons/ Tournai</a:t>
                      </a:r>
                      <a:endParaRPr lang="fr-BE" dirty="0"/>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618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563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1225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162 contacts</a:t>
                      </a:r>
                    </a:p>
                    <a:p>
                      <a:r>
                        <a:rPr lang="fr-BE" sz="1200" dirty="0">
                          <a:solidFill>
                            <a:schemeClr val="bg2"/>
                          </a:solidFill>
                        </a:rPr>
                        <a:t>-</a:t>
                      </a:r>
                    </a:p>
                  </a:txBody>
                  <a:tcPr/>
                </a:tc>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246 contacts</a:t>
                      </a:r>
                    </a:p>
                    <a:p>
                      <a:r>
                        <a:rPr lang="fr-BE" sz="1200" dirty="0">
                          <a:solidFill>
                            <a:schemeClr val="bg2"/>
                          </a:solidFill>
                        </a:rPr>
                        <a: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800321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Ensemble, nous avons communiqué en 5 langues avec des TDS originaires de </a:t>
            </a:r>
          </a:p>
        </p:txBody>
      </p:sp>
      <p:sp>
        <p:nvSpPr>
          <p:cNvPr id="3" name="Espace réservé du texte 2"/>
          <p:cNvSpPr>
            <a:spLocks noGrp="1"/>
          </p:cNvSpPr>
          <p:nvPr>
            <p:ph type="body" idx="1"/>
          </p:nvPr>
        </p:nvSpPr>
        <p:spPr/>
        <p:txBody>
          <a:bodyPr>
            <a:normAutofit fontScale="62500" lnSpcReduction="20000"/>
          </a:bodyPr>
          <a:lstStyle/>
          <a:p>
            <a:pPr marL="114300" indent="0">
              <a:buNone/>
            </a:pPr>
            <a:r>
              <a:rPr lang="fr-BE" sz="5800" dirty="0">
                <a:solidFill>
                  <a:schemeClr val="accent4">
                    <a:lumMod val="75000"/>
                  </a:schemeClr>
                </a:solidFill>
              </a:rPr>
              <a:t>Amérique latine (37%)</a:t>
            </a:r>
          </a:p>
          <a:p>
            <a:pPr marL="114300" indent="0">
              <a:buNone/>
            </a:pPr>
            <a:r>
              <a:rPr lang="fr-BE" sz="5800" dirty="0">
                <a:solidFill>
                  <a:schemeClr val="accent4">
                    <a:lumMod val="75000"/>
                  </a:schemeClr>
                </a:solidFill>
              </a:rPr>
              <a:t>                                        Belgique (32%)</a:t>
            </a:r>
          </a:p>
          <a:p>
            <a:pPr marL="114300" indent="0">
              <a:buNone/>
            </a:pPr>
            <a:endParaRPr lang="fr-BE" dirty="0">
              <a:solidFill>
                <a:schemeClr val="accent4">
                  <a:lumMod val="75000"/>
                </a:schemeClr>
              </a:solidFill>
            </a:endParaRPr>
          </a:p>
          <a:p>
            <a:pPr marL="114300" indent="0">
              <a:buNone/>
            </a:pPr>
            <a:r>
              <a:rPr lang="fr-BE" sz="4500" dirty="0">
                <a:solidFill>
                  <a:schemeClr val="accent4">
                    <a:lumMod val="75000"/>
                  </a:schemeClr>
                </a:solidFill>
              </a:rPr>
              <a:t>  Europe de l’Ouest (14%) </a:t>
            </a:r>
          </a:p>
          <a:p>
            <a:pPr marL="114300" indent="0">
              <a:buNone/>
            </a:pPr>
            <a:endParaRPr lang="fr-BE" sz="1900" dirty="0">
              <a:solidFill>
                <a:schemeClr val="accent4">
                  <a:lumMod val="75000"/>
                </a:schemeClr>
              </a:solidFill>
            </a:endParaRPr>
          </a:p>
          <a:p>
            <a:pPr marL="114300" indent="0">
              <a:buNone/>
            </a:pPr>
            <a:r>
              <a:rPr lang="fr-BE" sz="1900" dirty="0">
                <a:solidFill>
                  <a:schemeClr val="accent4">
                    <a:lumMod val="75000"/>
                  </a:schemeClr>
                </a:solidFill>
              </a:rPr>
              <a:t>                       </a:t>
            </a:r>
            <a:r>
              <a:rPr lang="fr-BE" sz="4500" dirty="0">
                <a:solidFill>
                  <a:schemeClr val="accent4">
                    <a:lumMod val="75000"/>
                  </a:schemeClr>
                </a:solidFill>
              </a:rPr>
              <a:t>                          Europe de l’Est (11%)</a:t>
            </a:r>
          </a:p>
          <a:p>
            <a:pPr marL="114300" indent="0">
              <a:buNone/>
            </a:pPr>
            <a:r>
              <a:rPr lang="fr-BE" sz="4600" dirty="0">
                <a:solidFill>
                  <a:schemeClr val="accent4">
                    <a:lumMod val="75000"/>
                  </a:schemeClr>
                </a:solidFill>
              </a:rPr>
              <a:t>      </a:t>
            </a:r>
            <a:r>
              <a:rPr lang="fr-BE" sz="2900" dirty="0">
                <a:solidFill>
                  <a:schemeClr val="accent4">
                    <a:lumMod val="75000"/>
                  </a:schemeClr>
                </a:solidFill>
              </a:rPr>
              <a:t>Afrique subsaharienne (3%)</a:t>
            </a:r>
          </a:p>
          <a:p>
            <a:pPr marL="114300" indent="0">
              <a:buNone/>
            </a:pPr>
            <a:endParaRPr lang="fr-BE" dirty="0">
              <a:solidFill>
                <a:schemeClr val="accent4">
                  <a:lumMod val="75000"/>
                </a:schemeClr>
              </a:solidFill>
            </a:endParaRPr>
          </a:p>
          <a:p>
            <a:pPr marL="114300" indent="0">
              <a:buNone/>
            </a:pPr>
            <a:r>
              <a:rPr lang="fr-BE" sz="2900" dirty="0">
                <a:solidFill>
                  <a:schemeClr val="accent4">
                    <a:lumMod val="75000"/>
                  </a:schemeClr>
                </a:solidFill>
              </a:rPr>
              <a:t>                                      Europe non CE (2%)             </a:t>
            </a:r>
            <a:r>
              <a:rPr lang="fr-BE" sz="2800" dirty="0">
                <a:solidFill>
                  <a:schemeClr val="accent4">
                    <a:lumMod val="75000"/>
                  </a:schemeClr>
                </a:solidFill>
              </a:rPr>
              <a:t>Afrique du Nord (1%)                             </a:t>
            </a:r>
            <a:r>
              <a:rPr lang="fr-BE" sz="3200" dirty="0">
                <a:solidFill>
                  <a:schemeClr val="accent4">
                    <a:lumMod val="75000"/>
                  </a:schemeClr>
                </a:solidFill>
              </a:rPr>
              <a:t> </a:t>
            </a:r>
            <a:endParaRPr lang="fr-BE" dirty="0"/>
          </a:p>
        </p:txBody>
      </p:sp>
    </p:spTree>
    <p:extLst>
      <p:ext uri="{BB962C8B-B14F-4D97-AF65-F5344CB8AC3E}">
        <p14:creationId xmlns:p14="http://schemas.microsoft.com/office/powerpoint/2010/main" val="2959124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dirty="0"/>
              <a:t>799 dossiers sociaux ont été ouverts en RW</a:t>
            </a:r>
          </a:p>
        </p:txBody>
      </p:sp>
    </p:spTree>
    <p:extLst>
      <p:ext uri="{BB962C8B-B14F-4D97-AF65-F5344CB8AC3E}">
        <p14:creationId xmlns:p14="http://schemas.microsoft.com/office/powerpoint/2010/main" val="2767478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BE" sz="2000" dirty="0"/>
              <a:t>Répartition des accompagnements par service wallon </a:t>
            </a:r>
          </a:p>
        </p:txBody>
      </p:sp>
      <p:sp>
        <p:nvSpPr>
          <p:cNvPr id="3" name="Espace réservé du texte 2"/>
          <p:cNvSpPr>
            <a:spLocks noGrp="1"/>
          </p:cNvSpPr>
          <p:nvPr>
            <p:ph type="body" idx="1"/>
          </p:nvPr>
        </p:nvSpPr>
        <p:spPr>
          <a:xfrm>
            <a:off x="311700" y="945931"/>
            <a:ext cx="8520600" cy="3468413"/>
          </a:xfrm>
        </p:spPr>
        <p:txBody>
          <a:bodyPr/>
          <a:lstStyle/>
          <a:p>
            <a:pPr marL="114300" indent="0">
              <a:buNone/>
            </a:pPr>
            <a:endParaRPr lang="fr-BE" dirty="0"/>
          </a:p>
        </p:txBody>
      </p:sp>
      <p:graphicFrame>
        <p:nvGraphicFramePr>
          <p:cNvPr id="5" name="Tableau 4"/>
          <p:cNvGraphicFramePr>
            <a:graphicFrameLocks noGrp="1"/>
          </p:cNvGraphicFramePr>
          <p:nvPr>
            <p:extLst>
              <p:ext uri="{D42A27DB-BD31-4B8C-83A1-F6EECF244321}">
                <p14:modId xmlns:p14="http://schemas.microsoft.com/office/powerpoint/2010/main" val="2283280848"/>
              </p:ext>
            </p:extLst>
          </p:nvPr>
        </p:nvGraphicFramePr>
        <p:xfrm>
          <a:off x="362605" y="1087821"/>
          <a:ext cx="8410905" cy="3056409"/>
        </p:xfrm>
        <a:graphic>
          <a:graphicData uri="http://schemas.openxmlformats.org/drawingml/2006/table">
            <a:tbl>
              <a:tblPr firstRow="1" bandRow="1">
                <a:tableStyleId>{5C22544A-7EE6-4342-B048-85BDC9FD1C3A}</a:tableStyleId>
              </a:tblPr>
              <a:tblGrid>
                <a:gridCol w="1316423">
                  <a:extLst>
                    <a:ext uri="{9D8B030D-6E8A-4147-A177-3AD203B41FA5}">
                      <a16:colId xmlns:a16="http://schemas.microsoft.com/office/drawing/2014/main" val="20000"/>
                    </a:ext>
                  </a:extLst>
                </a:gridCol>
                <a:gridCol w="1332186">
                  <a:extLst>
                    <a:ext uri="{9D8B030D-6E8A-4147-A177-3AD203B41FA5}">
                      <a16:colId xmlns:a16="http://schemas.microsoft.com/office/drawing/2014/main" val="20001"/>
                    </a:ext>
                  </a:extLst>
                </a:gridCol>
                <a:gridCol w="1411014">
                  <a:extLst>
                    <a:ext uri="{9D8B030D-6E8A-4147-A177-3AD203B41FA5}">
                      <a16:colId xmlns:a16="http://schemas.microsoft.com/office/drawing/2014/main" val="20002"/>
                    </a:ext>
                  </a:extLst>
                </a:gridCol>
                <a:gridCol w="1418896">
                  <a:extLst>
                    <a:ext uri="{9D8B030D-6E8A-4147-A177-3AD203B41FA5}">
                      <a16:colId xmlns:a16="http://schemas.microsoft.com/office/drawing/2014/main" val="20003"/>
                    </a:ext>
                  </a:extLst>
                </a:gridCol>
                <a:gridCol w="1474076">
                  <a:extLst>
                    <a:ext uri="{9D8B030D-6E8A-4147-A177-3AD203B41FA5}">
                      <a16:colId xmlns:a16="http://schemas.microsoft.com/office/drawing/2014/main" val="20004"/>
                    </a:ext>
                  </a:extLst>
                </a:gridCol>
                <a:gridCol w="1458310">
                  <a:extLst>
                    <a:ext uri="{9D8B030D-6E8A-4147-A177-3AD203B41FA5}">
                      <a16:colId xmlns:a16="http://schemas.microsoft.com/office/drawing/2014/main" val="20005"/>
                    </a:ext>
                  </a:extLst>
                </a:gridCol>
              </a:tblGrid>
              <a:tr h="470338">
                <a:tc>
                  <a:txBody>
                    <a:bodyPr/>
                    <a:lstStyle/>
                    <a:p>
                      <a:endParaRPr lang="fr-BE" dirty="0"/>
                    </a:p>
                  </a:txBody>
                  <a:tcPr/>
                </a:tc>
                <a:tc>
                  <a:txBody>
                    <a:bodyPr/>
                    <a:lstStyle/>
                    <a:p>
                      <a:r>
                        <a:rPr lang="fr-BE" dirty="0"/>
                        <a:t>2019</a:t>
                      </a:r>
                    </a:p>
                  </a:txBody>
                  <a:tcPr/>
                </a:tc>
                <a:tc>
                  <a:txBody>
                    <a:bodyPr/>
                    <a:lstStyle/>
                    <a:p>
                      <a:r>
                        <a:rPr lang="fr-BE" dirty="0"/>
                        <a:t>2020</a:t>
                      </a:r>
                    </a:p>
                  </a:txBody>
                  <a:tcPr/>
                </a:tc>
                <a:tc>
                  <a:txBody>
                    <a:bodyPr/>
                    <a:lstStyle/>
                    <a:p>
                      <a:r>
                        <a:rPr lang="fr-BE" dirty="0"/>
                        <a:t>2021</a:t>
                      </a:r>
                    </a:p>
                  </a:txBody>
                  <a:tcPr/>
                </a:tc>
                <a:tc>
                  <a:txBody>
                    <a:bodyPr/>
                    <a:lstStyle/>
                    <a:p>
                      <a:r>
                        <a:rPr lang="fr-BE" dirty="0"/>
                        <a:t>2022</a:t>
                      </a:r>
                    </a:p>
                  </a:txBody>
                  <a:tcPr/>
                </a:tc>
                <a:tc>
                  <a:txBody>
                    <a:bodyPr/>
                    <a:lstStyle/>
                    <a:p>
                      <a:r>
                        <a:rPr lang="fr-BE" dirty="0"/>
                        <a:t>2023</a:t>
                      </a:r>
                    </a:p>
                  </a:txBody>
                  <a:tcPr/>
                </a:tc>
                <a:extLst>
                  <a:ext uri="{0D108BD9-81ED-4DB2-BD59-A6C34878D82A}">
                    <a16:rowId xmlns:a16="http://schemas.microsoft.com/office/drawing/2014/main" val="10000"/>
                  </a:ext>
                </a:extLst>
              </a:tr>
              <a:tr h="284750">
                <a:tc>
                  <a:txBody>
                    <a:bodyPr/>
                    <a:lstStyle/>
                    <a:p>
                      <a:pPr fontAlgn="auto"/>
                      <a:r>
                        <a:rPr lang="fr-BE" sz="1200" b="0" i="0" u="none" strike="noStrike" cap="none" dirty="0">
                          <a:solidFill>
                            <a:schemeClr val="bg2"/>
                          </a:solidFill>
                          <a:effectLst/>
                          <a:latin typeface="+mn-lt"/>
                          <a:ea typeface="+mn-ea"/>
                          <a:cs typeface="+mn-cs"/>
                          <a:sym typeface="Arial"/>
                        </a:rPr>
                        <a:t>Liège/ Seraing/</a:t>
                      </a:r>
                    </a:p>
                    <a:p>
                      <a:pPr fontAlgn="auto"/>
                      <a:r>
                        <a:rPr lang="fr-BE" sz="1200" b="0" i="0" u="none" strike="noStrike" cap="none" dirty="0">
                          <a:solidFill>
                            <a:schemeClr val="bg2"/>
                          </a:solidFill>
                          <a:effectLst/>
                          <a:latin typeface="+mn-lt"/>
                          <a:ea typeface="+mn-ea"/>
                          <a:cs typeface="+mn-cs"/>
                          <a:sym typeface="Arial"/>
                        </a:rPr>
                        <a:t>Route de </a:t>
                      </a:r>
                    </a:p>
                    <a:p>
                      <a:r>
                        <a:rPr lang="fr-BE" sz="1200" b="0" i="0" u="none" strike="noStrike" cap="none" dirty="0">
                          <a:solidFill>
                            <a:schemeClr val="bg2"/>
                          </a:solidFill>
                          <a:effectLst/>
                          <a:latin typeface="+mn-lt"/>
                          <a:ea typeface="+mn-ea"/>
                          <a:cs typeface="+mn-cs"/>
                          <a:sym typeface="Arial"/>
                        </a:rPr>
                        <a:t>Tongres</a:t>
                      </a:r>
                      <a:endParaRPr lang="fr-BE" sz="1200" dirty="0">
                        <a:solidFill>
                          <a:schemeClr val="bg2"/>
                        </a:solidFill>
                      </a:endParaRPr>
                    </a:p>
                  </a:txBody>
                  <a:tcPr/>
                </a:tc>
                <a:tc>
                  <a:txBody>
                    <a:bodyPr/>
                    <a:lstStyle/>
                    <a:p>
                      <a:r>
                        <a:rPr lang="fr-BE" sz="1200" dirty="0">
                          <a:solidFill>
                            <a:schemeClr val="bg2"/>
                          </a:solidFill>
                        </a:rPr>
                        <a:t>324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185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354 </a:t>
                      </a:r>
                      <a:r>
                        <a:rPr lang="fr-BE" sz="1200" dirty="0" err="1">
                          <a:solidFill>
                            <a:schemeClr val="bg2"/>
                          </a:solidFill>
                        </a:rPr>
                        <a:t>tds</a:t>
                      </a:r>
                      <a:endParaRPr lang="fr-BE" sz="1200" dirty="0">
                        <a:solidFill>
                          <a:schemeClr val="bg2"/>
                        </a:solidFill>
                      </a:endParaRPr>
                    </a:p>
                    <a:p>
                      <a:pPr marL="0" indent="0">
                        <a:buNone/>
                      </a:pPr>
                      <a:r>
                        <a:rPr lang="fr-BE" sz="1200" dirty="0">
                          <a:solidFill>
                            <a:schemeClr val="bg2"/>
                          </a:solidFill>
                        </a:rPr>
                        <a:t>+</a:t>
                      </a:r>
                    </a:p>
                  </a:txBody>
                  <a:tcPr/>
                </a:tc>
                <a:tc>
                  <a:txBody>
                    <a:bodyPr/>
                    <a:lstStyle/>
                    <a:p>
                      <a:r>
                        <a:rPr lang="fr-BE" sz="1200" dirty="0">
                          <a:solidFill>
                            <a:schemeClr val="bg2"/>
                          </a:solidFill>
                        </a:rPr>
                        <a:t>266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189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extLst>
                  <a:ext uri="{0D108BD9-81ED-4DB2-BD59-A6C34878D82A}">
                    <a16:rowId xmlns:a16="http://schemas.microsoft.com/office/drawing/2014/main" val="10001"/>
                  </a:ext>
                </a:extLst>
              </a:tr>
              <a:tr h="513431">
                <a:tc>
                  <a:txBody>
                    <a:bodyPr/>
                    <a:lstStyle/>
                    <a:p>
                      <a:pPr fontAlgn="auto"/>
                      <a:r>
                        <a:rPr lang="fr-BE" sz="1200" b="0" i="0" u="none" strike="noStrike" cap="none" dirty="0">
                          <a:solidFill>
                            <a:schemeClr val="bg2"/>
                          </a:solidFill>
                          <a:effectLst/>
                          <a:latin typeface="+mn-lt"/>
                          <a:ea typeface="+mn-ea"/>
                          <a:cs typeface="+mn-cs"/>
                          <a:sym typeface="Arial"/>
                        </a:rPr>
                        <a:t>Namur/</a:t>
                      </a:r>
                    </a:p>
                    <a:p>
                      <a:pPr fontAlgn="auto"/>
                      <a:r>
                        <a:rPr lang="fr-BE" sz="1200" b="0" i="0" u="none" strike="noStrike" cap="none" dirty="0">
                          <a:solidFill>
                            <a:schemeClr val="bg2"/>
                          </a:solidFill>
                          <a:effectLst/>
                          <a:latin typeface="+mn-lt"/>
                          <a:ea typeface="+mn-ea"/>
                          <a:cs typeface="+mn-cs"/>
                          <a:sym typeface="Arial"/>
                        </a:rPr>
                        <a:t>Gembloux</a:t>
                      </a:r>
                      <a:endParaRPr lang="fr-BE" dirty="0"/>
                    </a:p>
                  </a:txBody>
                  <a:tcPr/>
                </a:tc>
                <a:tc>
                  <a:txBody>
                    <a:bodyPr/>
                    <a:lstStyle/>
                    <a:p>
                      <a:r>
                        <a:rPr lang="fr-BE" sz="1200" dirty="0">
                          <a:solidFill>
                            <a:schemeClr val="bg2"/>
                          </a:solidFill>
                        </a:rPr>
                        <a:t>146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95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142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117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160 </a:t>
                      </a:r>
                      <a:r>
                        <a:rPr lang="fr-BE" sz="1200" dirty="0" err="1">
                          <a:solidFill>
                            <a:schemeClr val="bg2"/>
                          </a:solidFill>
                        </a:rPr>
                        <a:t>tds</a:t>
                      </a:r>
                      <a:endParaRPr lang="fr-BE" sz="1200" dirty="0">
                        <a:solidFill>
                          <a:schemeClr val="bg2"/>
                        </a:solidFill>
                      </a:endParaRPr>
                    </a:p>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dirty="0">
                          <a:solidFill>
                            <a:schemeClr val="bg2"/>
                          </a:solidFill>
                        </a:rPr>
                        <a:t>+</a:t>
                      </a:r>
                    </a:p>
                  </a:txBody>
                  <a:tcPr/>
                </a:tc>
                <a:extLst>
                  <a:ext uri="{0D108BD9-81ED-4DB2-BD59-A6C34878D82A}">
                    <a16:rowId xmlns:a16="http://schemas.microsoft.com/office/drawing/2014/main" val="10002"/>
                  </a:ext>
                </a:extLst>
              </a:tr>
              <a:tr h="44091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b="0" i="0" u="none" strike="noStrike" cap="none" dirty="0">
                          <a:solidFill>
                            <a:schemeClr val="bg2"/>
                          </a:solidFill>
                          <a:effectLst/>
                          <a:latin typeface="+mn-lt"/>
                          <a:ea typeface="+mn-ea"/>
                          <a:cs typeface="+mn-cs"/>
                          <a:sym typeface="Arial"/>
                        </a:rPr>
                        <a:t>Arlon/ </a:t>
                      </a:r>
                      <a:r>
                        <a:rPr lang="fr-BE" sz="1200" b="0" i="0" u="none" strike="noStrike" cap="none" dirty="0" err="1">
                          <a:solidFill>
                            <a:schemeClr val="bg2"/>
                          </a:solidFill>
                          <a:effectLst/>
                          <a:latin typeface="+mn-lt"/>
                          <a:ea typeface="+mn-ea"/>
                          <a:cs typeface="+mn-cs"/>
                          <a:sym typeface="Arial"/>
                        </a:rPr>
                        <a:t>Athus</a:t>
                      </a:r>
                      <a:endParaRPr lang="fr-BE" sz="1200" b="0" i="0" u="none" strike="noStrike" cap="none" dirty="0">
                        <a:solidFill>
                          <a:schemeClr val="bg2"/>
                        </a:solidFill>
                        <a:effectLst/>
                        <a:latin typeface="+mn-lt"/>
                        <a:ea typeface="+mn-ea"/>
                        <a:cs typeface="+mn-cs"/>
                        <a:sym typeface="Arial"/>
                      </a:endParaRPr>
                    </a:p>
                    <a:p>
                      <a:endParaRPr lang="fr-BE" dirty="0"/>
                    </a:p>
                  </a:txBody>
                  <a:tcPr/>
                </a:tc>
                <a:tc>
                  <a:txBody>
                    <a:bodyPr/>
                    <a:lstStyle/>
                    <a:p>
                      <a:r>
                        <a:rPr lang="fr-BE" sz="1200" dirty="0">
                          <a:solidFill>
                            <a:schemeClr val="bg2"/>
                          </a:solidFill>
                        </a:rPr>
                        <a:t>174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88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114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81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102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extLst>
                  <a:ext uri="{0D108BD9-81ED-4DB2-BD59-A6C34878D82A}">
                    <a16:rowId xmlns:a16="http://schemas.microsoft.com/office/drawing/2014/main" val="10003"/>
                  </a:ext>
                </a:extLst>
              </a:tr>
              <a:tr h="284750">
                <a:tc>
                  <a:txBody>
                    <a:bodyPr/>
                    <a:lstStyle/>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fr-BE" sz="1200" b="0" i="0" u="none" strike="noStrike" cap="none" dirty="0">
                          <a:solidFill>
                            <a:schemeClr val="bg2"/>
                          </a:solidFill>
                          <a:effectLst/>
                          <a:latin typeface="+mn-lt"/>
                          <a:ea typeface="+mn-ea"/>
                          <a:cs typeface="+mn-cs"/>
                          <a:sym typeface="Arial"/>
                        </a:rPr>
                        <a:t>Charleroi</a:t>
                      </a:r>
                    </a:p>
                    <a:p>
                      <a:endParaRPr lang="fr-BE" dirty="0"/>
                    </a:p>
                  </a:txBody>
                  <a:tcPr/>
                </a:tc>
                <a:tc>
                  <a:txBody>
                    <a:bodyPr/>
                    <a:lstStyle/>
                    <a:p>
                      <a:r>
                        <a:rPr lang="fr-BE" sz="1200" dirty="0">
                          <a:solidFill>
                            <a:schemeClr val="bg2"/>
                          </a:solidFill>
                        </a:rPr>
                        <a:t>172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183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191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183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208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extLst>
                  <a:ext uri="{0D108BD9-81ED-4DB2-BD59-A6C34878D82A}">
                    <a16:rowId xmlns:a16="http://schemas.microsoft.com/office/drawing/2014/main" val="10004"/>
                  </a:ext>
                </a:extLst>
              </a:tr>
              <a:tr h="284750">
                <a:tc>
                  <a:txBody>
                    <a:bodyPr/>
                    <a:lstStyle/>
                    <a:p>
                      <a:pPr fontAlgn="auto"/>
                      <a:r>
                        <a:rPr lang="fr-BE" sz="1200" b="0" i="0" u="none" strike="noStrike" cap="none" dirty="0">
                          <a:solidFill>
                            <a:schemeClr val="bg2"/>
                          </a:solidFill>
                          <a:effectLst/>
                          <a:latin typeface="+mn-lt"/>
                          <a:ea typeface="+mn-ea"/>
                          <a:cs typeface="+mn-cs"/>
                          <a:sym typeface="Arial"/>
                        </a:rPr>
                        <a:t>Mons/ Tournai</a:t>
                      </a:r>
                      <a:endParaRPr lang="fr-BE" dirty="0"/>
                    </a:p>
                  </a:txBody>
                  <a:tcPr/>
                </a:tc>
                <a:tc>
                  <a:txBody>
                    <a:bodyPr/>
                    <a:lstStyle/>
                    <a:p>
                      <a:r>
                        <a:rPr lang="fr-BE" sz="1200" dirty="0">
                          <a:solidFill>
                            <a:schemeClr val="bg2"/>
                          </a:solidFill>
                        </a:rPr>
                        <a:t>174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116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250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94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tc>
                  <a:txBody>
                    <a:bodyPr/>
                    <a:lstStyle/>
                    <a:p>
                      <a:r>
                        <a:rPr lang="fr-BE" sz="1200" dirty="0">
                          <a:solidFill>
                            <a:schemeClr val="bg2"/>
                          </a:solidFill>
                        </a:rPr>
                        <a:t>140 </a:t>
                      </a:r>
                      <a:r>
                        <a:rPr lang="fr-BE" sz="1200" dirty="0" err="1">
                          <a:solidFill>
                            <a:schemeClr val="bg2"/>
                          </a:solidFill>
                        </a:rPr>
                        <a:t>tds</a:t>
                      </a:r>
                      <a:endParaRPr lang="fr-BE" sz="1200" dirty="0">
                        <a:solidFill>
                          <a:schemeClr val="bg2"/>
                        </a:solidFill>
                      </a:endParaRPr>
                    </a:p>
                    <a:p>
                      <a:r>
                        <a:rPr lang="fr-BE" sz="1200" dirty="0">
                          <a:solidFill>
                            <a:schemeClr val="bg2"/>
                          </a:solidFill>
                        </a:rPr>
                        <a:t>+</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77557688"/>
      </p:ext>
    </p:extLst>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1AFD1"/>
      </a:accent4>
      <a:accent5>
        <a:srgbClr val="0F9D58"/>
      </a:accent5>
      <a:accent6>
        <a:srgbClr val="9C27B0"/>
      </a:accent6>
      <a:hlink>
        <a:srgbClr val="0F9D58"/>
      </a:hlink>
      <a:folHlink>
        <a:srgbClr val="0F9D5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1338</TotalTime>
  <Words>1630</Words>
  <Application>Microsoft Office PowerPoint</Application>
  <PresentationFormat>Affichage à l'écran (16:9)</PresentationFormat>
  <Paragraphs>287</Paragraphs>
  <Slides>24</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24</vt:i4>
      </vt:variant>
    </vt:vector>
  </HeadingPairs>
  <TitlesOfParts>
    <vt:vector size="29" baseType="lpstr">
      <vt:lpstr>Arial</vt:lpstr>
      <vt:lpstr>Montserrat</vt:lpstr>
      <vt:lpstr>Oswald</vt:lpstr>
      <vt:lpstr>Playfair Display</vt:lpstr>
      <vt:lpstr>Pop</vt:lpstr>
      <vt:lpstr>RA Espace P… 2023</vt:lpstr>
      <vt:lpstr>Un travail de proximité maintenu à Bruxelles malgré l’explosion de la violence</vt:lpstr>
      <vt:lpstr>Ensemble, nous avons communiqué en 5 langues avec des TDS originaires de </vt:lpstr>
      <vt:lpstr>503 dossiers sociaux ont été ouverts à Bruxelles </vt:lpstr>
      <vt:lpstr>2097 problématiques ont été traitées</vt:lpstr>
      <vt:lpstr>Un travail de proximité rendu plus difficile en région wallonne à cause des politiques répressives/travaux/changements au niveau du personnel</vt:lpstr>
      <vt:lpstr>Ensemble, nous avons communiqué en 5 langues avec des TDS originaires de </vt:lpstr>
      <vt:lpstr>799 dossiers sociaux ont été ouverts en RW</vt:lpstr>
      <vt:lpstr>Répartition des accompagnements par service wallon </vt:lpstr>
      <vt:lpstr>Problématiques traitées en RW</vt:lpstr>
      <vt:lpstr>Un projet médical ambitieux  930 tds suivis médicalement en 2023.   2351 consultations réalisées par 15 médecins partenaires. 76% de tds sans couverture sociale. 780 dépistages HIV réalisés, 798 tests syphilis, 486 dépistages de l’hépatite B, 502 dépistages de l’hépatite C,  917 dépistages gonocoque et chlamydia, 235 dépistages du cancer du col de l’utérus. 87% des résultats transmis. 97 vaccinations contre l’hépatite B entamées et 46 achevées. 530 traitements prescrits. 68 réorientations vers des spécialistes des IST effectuées. 205 contraceptions prescrites.  8 accompagnements IVG et 2 suivis de grossesse réalisés. 547 démarches sociales suite aux situations rencontrées lors des consultations médicales.    </vt:lpstr>
      <vt:lpstr>Notre projet de rendre la PrEP accessible aux tds sans couverture sociale toujours bloqué au niveau de l’Inami.</vt:lpstr>
      <vt:lpstr>Un projet pilote subsidié par l’INAMI pour renforcer la RDR et l’accès aux soins des TDS usagers de drogues</vt:lpstr>
      <vt:lpstr>Deux nouveaux Plans d’Actions Concertées en Promotion de la santé</vt:lpstr>
      <vt:lpstr>Des actions/activités communautaires qui se multiplient en 2023 </vt:lpstr>
      <vt:lpstr>Un Groupe de Travail  Plaidoyer en effervescence</vt:lpstr>
      <vt:lpstr>Une campagne de sensibilisation à l’intention des TDS étudiants</vt:lpstr>
      <vt:lpstr>Présentation PowerPoint</vt:lpstr>
      <vt:lpstr>Nos 35 ans fêtés une première fois au Théâtre Delta de Namur en diffusant « Paying for it » de la compagnie La brute et un GT pour préparer la soirée du 18 avril 2024.  </vt:lpstr>
      <vt:lpstr>Un voyage d’étude en Bulgarie </vt:lpstr>
      <vt:lpstr>Le personnel en souffrance </vt:lpstr>
      <vt:lpstr>Présentation PowerPoint</vt:lpstr>
      <vt:lpstr>Notre pôle administratif enfin renforcé!!</vt:lpstr>
      <vt:lpstr>En espérant retrouver une vitesse de croisière dès que possible en 2024!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 Espace P… 2023</dc:title>
  <dc:creator>Utilisateur</dc:creator>
  <cp:lastModifiedBy>Espace P... Charleroi</cp:lastModifiedBy>
  <cp:revision>44</cp:revision>
  <dcterms:modified xsi:type="dcterms:W3CDTF">2024-06-19T08:59:17Z</dcterms:modified>
</cp:coreProperties>
</file>